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1" r:id="rId15"/>
    <p:sldId id="282" r:id="rId16"/>
    <p:sldId id="279" r:id="rId17"/>
    <p:sldId id="281" r:id="rId18"/>
    <p:sldId id="280" r:id="rId19"/>
    <p:sldId id="272" r:id="rId20"/>
    <p:sldId id="273" r:id="rId21"/>
    <p:sldId id="274" r:id="rId22"/>
    <p:sldId id="275" r:id="rId23"/>
    <p:sldId id="276" r:id="rId24"/>
    <p:sldId id="277" r:id="rId25"/>
    <p:sldId id="278" r:id="rId26"/>
  </p:sldIdLst>
  <p:sldSz cx="8636000" cy="647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657D"/>
    <a:srgbClr val="77A1D3"/>
    <a:srgbClr val="729ED2"/>
    <a:srgbClr val="C040A7"/>
    <a:srgbClr val="AED4E9"/>
    <a:srgbClr val="B2E3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ECDD"/>
          </a:solidFill>
        </a:fill>
      </a:tcStyle>
    </a:wholeTbl>
    <a:band2H>
      <a:tcTxStyle/>
      <a:tcStyle>
        <a:tcBdr/>
        <a:fill>
          <a:solidFill>
            <a:srgbClr val="E6F6EF"/>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E6"/>
          </a:solidFill>
        </a:fill>
      </a:tcStyle>
    </a:wholeTbl>
    <a:band2H>
      <a:tcTxStyle/>
      <a:tcStyle>
        <a:tcBdr/>
        <a:fill>
          <a:solidFill>
            <a:srgbClr val="E7E7F3"/>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739" autoAdjust="0"/>
  </p:normalViewPr>
  <p:slideViewPr>
    <p:cSldViewPr snapToGrid="0">
      <p:cViewPr varScale="1">
        <p:scale>
          <a:sx n="90" d="100"/>
          <a:sy n="90" d="100"/>
        </p:scale>
        <p:origin x="235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1143000" y="685800"/>
            <a:ext cx="4572000" cy="3429000"/>
          </a:xfrm>
          <a:prstGeom prst="rect">
            <a:avLst/>
          </a:prstGeom>
        </p:spPr>
        <p:txBody>
          <a:bodyPr/>
          <a:lstStyle/>
          <a:p>
            <a:endParaRPr/>
          </a:p>
        </p:txBody>
      </p:sp>
      <p:sp>
        <p:nvSpPr>
          <p:cNvPr id="234" name="Shape 2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49262" latinLnBrk="0">
      <a:spcBef>
        <a:spcPts val="400"/>
      </a:spcBef>
      <a:defRPr sz="1200">
        <a:latin typeface="+mj-lt"/>
        <a:ea typeface="+mj-ea"/>
        <a:cs typeface="+mj-cs"/>
        <a:sym typeface="Times New Roman"/>
      </a:defRPr>
    </a:lvl1pPr>
    <a:lvl2pPr indent="228600" defTabSz="449262" latinLnBrk="0">
      <a:spcBef>
        <a:spcPts val="400"/>
      </a:spcBef>
      <a:defRPr sz="1200">
        <a:latin typeface="+mj-lt"/>
        <a:ea typeface="+mj-ea"/>
        <a:cs typeface="+mj-cs"/>
        <a:sym typeface="Times New Roman"/>
      </a:defRPr>
    </a:lvl2pPr>
    <a:lvl3pPr indent="457200" defTabSz="449262" latinLnBrk="0">
      <a:spcBef>
        <a:spcPts val="400"/>
      </a:spcBef>
      <a:defRPr sz="1200">
        <a:latin typeface="+mj-lt"/>
        <a:ea typeface="+mj-ea"/>
        <a:cs typeface="+mj-cs"/>
        <a:sym typeface="Times New Roman"/>
      </a:defRPr>
    </a:lvl3pPr>
    <a:lvl4pPr indent="685800" defTabSz="449262" latinLnBrk="0">
      <a:spcBef>
        <a:spcPts val="400"/>
      </a:spcBef>
      <a:defRPr sz="1200">
        <a:latin typeface="+mj-lt"/>
        <a:ea typeface="+mj-ea"/>
        <a:cs typeface="+mj-cs"/>
        <a:sym typeface="Times New Roman"/>
      </a:defRPr>
    </a:lvl4pPr>
    <a:lvl5pPr indent="914400" defTabSz="449262" latinLnBrk="0">
      <a:spcBef>
        <a:spcPts val="400"/>
      </a:spcBef>
      <a:defRPr sz="1200">
        <a:latin typeface="+mj-lt"/>
        <a:ea typeface="+mj-ea"/>
        <a:cs typeface="+mj-cs"/>
        <a:sym typeface="Times New Roman"/>
      </a:defRPr>
    </a:lvl5pPr>
    <a:lvl6pPr indent="1143000" defTabSz="449262" latinLnBrk="0">
      <a:spcBef>
        <a:spcPts val="400"/>
      </a:spcBef>
      <a:defRPr sz="1200">
        <a:latin typeface="+mj-lt"/>
        <a:ea typeface="+mj-ea"/>
        <a:cs typeface="+mj-cs"/>
        <a:sym typeface="Times New Roman"/>
      </a:defRPr>
    </a:lvl6pPr>
    <a:lvl7pPr indent="1371600" defTabSz="449262" latinLnBrk="0">
      <a:spcBef>
        <a:spcPts val="400"/>
      </a:spcBef>
      <a:defRPr sz="1200">
        <a:latin typeface="+mj-lt"/>
        <a:ea typeface="+mj-ea"/>
        <a:cs typeface="+mj-cs"/>
        <a:sym typeface="Times New Roman"/>
      </a:defRPr>
    </a:lvl7pPr>
    <a:lvl8pPr indent="1600200" defTabSz="449262" latinLnBrk="0">
      <a:spcBef>
        <a:spcPts val="400"/>
      </a:spcBef>
      <a:defRPr sz="1200">
        <a:latin typeface="+mj-lt"/>
        <a:ea typeface="+mj-ea"/>
        <a:cs typeface="+mj-cs"/>
        <a:sym typeface="Times New Roman"/>
      </a:defRPr>
    </a:lvl8pPr>
    <a:lvl9pPr indent="1828800" defTabSz="449262" latinLnBrk="0">
      <a:spcBef>
        <a:spcPts val="400"/>
      </a:spcBef>
      <a:defRPr sz="1200">
        <a:latin typeface="+mj-lt"/>
        <a:ea typeface="+mj-ea"/>
        <a:cs typeface="+mj-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sciencedirect.com/topics/neuroscience/visual-cortex"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Achtung, nur Ganglienzellen können feuern (und einige Amakrinzellen auch), alle anderen Zellen in der Retina reagieren auf Reize nur mit einer Änderung ihres Membranpotentials. </a:t>
            </a:r>
          </a:p>
          <a:p>
            <a:r>
              <a:t>Der einfachste Weg durch die Retina läuft von einem Zapfen über eine Bipolarzelle zu einer Ganglienzelle. An jeder Verschaltungsstelle zwischen diesen Zellen können Horizontal- und Amakrinzellen Einfluss auf die weitergeleitete Information nehmen. </a:t>
            </a:r>
          </a:p>
          <a:p>
            <a:endParaRPr/>
          </a:p>
          <a:p>
            <a:r>
              <a:t>Wenn ein Schatten auf einen Photorezeptor fällt, depotarisiert er und reagiert mit der Ausschüttung von Glutamat (wichtig, er feuert nicht! Sekundäre Sinneszelle). Fällt Licht auf die Zelle in Form von Photonen, hyperpolarisiert die Zelle und es wird kein Glutamat ausgeschüttet. In gewisser Weise ist der „interessante“ Stimulus für einen Photorezeptor also ein Schatten / Dunkelheit und nicht etwa ein Lichtreiz, wie man annehmen würde.</a:t>
            </a:r>
          </a:p>
          <a:p>
            <a:endParaRPr/>
          </a:p>
          <a:p>
            <a:r>
              <a:t>In der ersten Schicht der Retina befinden sich die Photorezeptoren, jeder davon hat einen Kontakt mit zwei Arten von Netzhautneuronen: Bipolar- und Horizontalzellen. Bipolarzellen verbinden ihn direkt mit den Ganglienzellen, Horizontalzellen dagegen nur indirekt, weil sie die Infos aus dem Photorezeptor zur Seite an eine andere Bipolarzelle weitergeben, die mit einer Ganglienzelle verknüpft ist.  </a:t>
            </a:r>
          </a:p>
          <a:p>
            <a:endParaRPr/>
          </a:p>
          <a:p>
            <a:endParaRPr/>
          </a:p>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r>
              <a:t>Noch mehr Nachbilder in komischen Farben!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noRot="1" noChangeAspect="1"/>
          </p:cNvSpPr>
          <p:nvPr>
            <p:ph type="sldImg"/>
          </p:nvPr>
        </p:nvSpPr>
        <p:spPr>
          <a:prstGeom prst="rect">
            <a:avLst/>
          </a:prstGeom>
        </p:spPr>
        <p:txBody>
          <a:bodyPr/>
          <a:lstStyle/>
          <a:p>
            <a:endParaRPr/>
          </a:p>
        </p:txBody>
      </p:sp>
      <p:sp>
        <p:nvSpPr>
          <p:cNvPr id="438" name="Shape 438"/>
          <p:cNvSpPr>
            <a:spLocks noGrp="1"/>
          </p:cNvSpPr>
          <p:nvPr>
            <p:ph type="body" sz="quarter" idx="1"/>
          </p:nvPr>
        </p:nvSpPr>
        <p:spPr>
          <a:prstGeom prst="rect">
            <a:avLst/>
          </a:prstGeom>
        </p:spPr>
        <p:txBody>
          <a:bodyPr/>
          <a:lstStyle/>
          <a:p>
            <a:r>
              <a:rPr lang="en-GB" b="0" i="0" dirty="0">
                <a:solidFill>
                  <a:srgbClr val="2E2E2E"/>
                </a:solidFill>
                <a:effectLst/>
                <a:latin typeface="NexusSerif"/>
              </a:rPr>
              <a:t>Figure 1. A rough correspondence between the areas associated with the primary </a:t>
            </a:r>
            <a:r>
              <a:rPr lang="en-GB" b="0" i="0" dirty="0">
                <a:solidFill>
                  <a:srgbClr val="2E2E2E"/>
                </a:solidFill>
                <a:effectLst/>
                <a:latin typeface="NexusSerif"/>
                <a:hlinkClick r:id="rId3" tooltip="Learn more about visual cortex from ScienceDirect's AI-generated Topic Pages"/>
              </a:rPr>
              <a:t>visual cortex</a:t>
            </a:r>
            <a:r>
              <a:rPr lang="en-GB" b="0" i="0" dirty="0">
                <a:solidFill>
                  <a:srgbClr val="2E2E2E"/>
                </a:solidFill>
                <a:effectLst/>
                <a:latin typeface="NexusSerif"/>
              </a:rPr>
              <a:t> and the layers in a convolutional network.</a:t>
            </a:r>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noRot="1" noChangeAspect="1"/>
          </p:cNvSpPr>
          <p:nvPr>
            <p:ph type="sldImg"/>
          </p:nvPr>
        </p:nvSpPr>
        <p:spPr>
          <a:prstGeom prst="rect">
            <a:avLst/>
          </a:prstGeom>
        </p:spPr>
        <p:txBody>
          <a:bodyPr/>
          <a:lstStyle/>
          <a:p>
            <a:endParaRPr/>
          </a:p>
        </p:txBody>
      </p:sp>
      <p:sp>
        <p:nvSpPr>
          <p:cNvPr id="438" name="Shape 43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202525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r>
              <a:t>PB überlebte mehrere starke Elektroschocks, durch die kurzzeitig sein Herz versagte und seine Atmung aussetzte. Durch den Sauerstoffmangel im Gehirn entstanden große Schäden im okzipital-temporalen Bereich, v.a. rechts, wodurch das linke Gesichtsfeld stärker beeinträchtigt ist als das rechte.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r>
              <a:t>Das Bild ist btw nicht aus dem Paper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pPr>
              <a:defRPr sz="1500">
                <a:latin typeface="+mn-lt"/>
                <a:ea typeface="+mn-ea"/>
                <a:cs typeface="+mn-cs"/>
                <a:sym typeface="Helvetica"/>
              </a:defRPr>
            </a:pPr>
            <a:r>
              <a:t>Jede Bipolarzelle erhält direkte synaptische Informationen von einer Gruppe von Photorezeptoren. Die Anzahl der Photorezeptoren dieser Gruppe reicht von einem im Zentrum der Fovea bis zu einigen Tausend in der peripheren Netzhaut.</a:t>
            </a:r>
          </a:p>
          <a:p>
            <a:pPr>
              <a:defRPr sz="1500">
                <a:latin typeface="+mn-lt"/>
                <a:ea typeface="+mn-ea"/>
                <a:cs typeface="+mn-cs"/>
                <a:sym typeface="Helvetica"/>
              </a:defRPr>
            </a:pPr>
            <a:endParaRPr/>
          </a:p>
          <a:p>
            <a:pPr>
              <a:defRPr sz="1500">
                <a:latin typeface="+mn-lt"/>
                <a:ea typeface="+mn-ea"/>
                <a:cs typeface="+mn-cs"/>
                <a:sym typeface="Helvetica"/>
              </a:defRPr>
            </a:pPr>
            <a:r>
              <a:t>—&gt; rezeptive Felder erklären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pPr>
              <a:defRPr sz="1500">
                <a:latin typeface="+mn-lt"/>
                <a:ea typeface="+mn-ea"/>
                <a:cs typeface="+mn-cs"/>
                <a:sym typeface="Helvetica"/>
              </a:defRPr>
            </a:pPr>
            <a:r>
              <a:t>Aus dem Baer-Lehrbuch:</a:t>
            </a:r>
          </a:p>
          <a:p>
            <a:pPr>
              <a:defRPr sz="1500">
                <a:latin typeface="+mn-lt"/>
                <a:ea typeface="+mn-ea"/>
                <a:cs typeface="+mn-cs"/>
                <a:sym typeface="Helvetica"/>
              </a:defRPr>
            </a:pPr>
            <a:r>
              <a:t>Auf der Grundlage ihrer Reaktionen auf das von Photorezeptoren freigesetzte Glutamat können Bipolarzellen und ihre rezeptiven Felder in die beiden Kategorien ON und OFF eingeteilt werden. Die Verschaltung, durch welche die rezeptiven Felder der Bipolarzel- len entstehen, umfasst den direkten Input durch die Photorezeptoren und indirekte über die Horizontalzellen vermittelten Eingänge (Abb. 9.26a). </a:t>
            </a:r>
          </a:p>
          <a:p>
            <a:pPr>
              <a:defRPr sz="1500">
                <a:latin typeface="+mn-lt"/>
                <a:ea typeface="+mn-ea"/>
                <a:cs typeface="+mn-cs"/>
                <a:sym typeface="Helvetica"/>
              </a:defRPr>
            </a:pPr>
            <a:endParaRPr/>
          </a:p>
          <a:p>
            <a:pPr>
              <a:defRPr sz="1500">
                <a:latin typeface="+mn-lt"/>
                <a:ea typeface="+mn-ea"/>
                <a:cs typeface="+mn-cs"/>
                <a:sym typeface="Helvetica"/>
              </a:defRPr>
            </a:pPr>
            <a:r>
              <a:t>Betrachten wir zunächst nur die Wechselwirkungen zwischen Zapfen und Bipolarzellen auf dem direkten Signalweg ohne Beteiligung von Horizontalzellen, wie sie in Abb. 9.26b dargestellt sind. Auf einen Zapfen auftreffendes Licht führt zur Hyperpolarisation einiger Bipolarzellen. Man bezeichnet diese als OFF-Bipolarzellen, weil sie durch Licht letztendlich ausgeschaltet werden. </a:t>
            </a:r>
          </a:p>
          <a:p>
            <a:pPr>
              <a:defRPr sz="1500">
                <a:latin typeface="+mn-lt"/>
                <a:ea typeface="+mn-ea"/>
                <a:cs typeface="+mn-cs"/>
                <a:sym typeface="Helvetica"/>
              </a:defRPr>
            </a:pPr>
            <a:r>
              <a:t>Andere Bipolarzellen werden dagegen depolarisiert, wenn Licht auf einen Zapfen trifft. Diese durch Licht „angeschalteten“ Zellen nennt man ON-Bipolarzellen. Offensichtlich wandelt die Synapse zwischen Zapfen und Bipolarzelle das Signal vom Zapfen um: Der Zapfen hyperpolarisiert auf einen Lichtreiz, während die ON-Bipolarzelle depolarisiert.</a:t>
            </a:r>
          </a:p>
          <a:p>
            <a:pPr>
              <a:defRPr sz="1500">
                <a:latin typeface="+mn-lt"/>
                <a:ea typeface="+mn-ea"/>
                <a:cs typeface="+mn-cs"/>
                <a:sym typeface="Helvetica"/>
              </a:defRPr>
            </a:pPr>
            <a:endParaRPr/>
          </a:p>
          <a:p>
            <a:pPr>
              <a:defRPr sz="1500">
                <a:latin typeface="+mn-lt"/>
                <a:ea typeface="+mn-ea"/>
                <a:cs typeface="+mn-cs"/>
                <a:sym typeface="Helvetica"/>
              </a:defRPr>
            </a:pPr>
            <a:endParaRPr/>
          </a:p>
          <a:p>
            <a:pPr>
              <a:defRPr sz="1500">
                <a:latin typeface="+mn-lt"/>
                <a:ea typeface="+mn-ea"/>
                <a:cs typeface="+mn-cs"/>
                <a:sym typeface="Helvetica"/>
              </a:defRPr>
            </a:pPr>
            <a:r>
              <a:t>Wie kommt es, dass verschiedene Bipolarzellen auf den direkten Input durch die Zapfen gegensätzliche Reaktionen zeigen? </a:t>
            </a:r>
          </a:p>
          <a:p>
            <a:pPr>
              <a:defRPr sz="1500">
                <a:latin typeface="+mn-lt"/>
                <a:ea typeface="+mn-ea"/>
                <a:cs typeface="+mn-cs"/>
                <a:sym typeface="Helvetica"/>
              </a:defRPr>
            </a:pPr>
            <a:r>
              <a:t>Die Ursache hierfür ist, dass das von den Photore- zeptoren freigesetzte Glutamat auf zwei verschiedene Arten von Rezeptoren trifft. OFF-Bipolarzellen besitzen ionotrope Glutamatrezeptoren. Diese glutamatabhängigen Kanäle bewirken beim Einströmen von NaC-Ionen ein klassisches depolarisierendes exzitatorisches postsynaptisches Potenzial. Bei einer Hyperpolarisierung des Zapfens wird weniger Neurotransmitter ausgeschüttet, was zu einer stärker hyperpolarisierten Bipolarzelle führt. Im Unterschied dazu besitzen ON-Bipolarzellen G-Protein-gekoppelte (metabotrope) Rezeptoren und reagieren auf Glutamat mit einer Hyperpolarisation. </a:t>
            </a:r>
          </a:p>
          <a:p>
            <a:pPr>
              <a:defRPr sz="1500">
                <a:latin typeface="+mn-lt"/>
                <a:ea typeface="+mn-ea"/>
                <a:cs typeface="+mn-cs"/>
                <a:sym typeface="Helvetica"/>
              </a:defRPr>
            </a:pPr>
            <a:endParaRPr/>
          </a:p>
          <a:p>
            <a:pPr>
              <a:defRPr sz="1500">
                <a:latin typeface="+mn-lt"/>
                <a:ea typeface="+mn-ea"/>
                <a:cs typeface="+mn-cs"/>
                <a:sym typeface="Helvetica"/>
              </a:defRPr>
            </a:pPr>
            <a:r>
              <a:t>Was tun die Horizontalzellen, wenn ein Photorezeptor in der Peripherie hyperpolarisiert? </a:t>
            </a:r>
          </a:p>
          <a:p>
            <a:pPr>
              <a:defRPr sz="1500">
                <a:latin typeface="+mn-lt"/>
                <a:ea typeface="+mn-ea"/>
                <a:cs typeface="+mn-cs"/>
                <a:sym typeface="Helvetica"/>
              </a:defRPr>
            </a:pPr>
            <a:r>
              <a:t>Das gleiche, sie hyperpolarisiert auch. Die Hyperpolarisation der Horizontalzelle hat den Effekt, dass sie der Wirkung von Licht auf benachbarte Photorezeptoren entgegenwirkt. </a:t>
            </a:r>
          </a:p>
          <a:p>
            <a:pPr>
              <a:defRPr sz="1500">
                <a:latin typeface="+mn-lt"/>
                <a:ea typeface="+mn-ea"/>
                <a:cs typeface="+mn-cs"/>
                <a:sym typeface="Helvetica"/>
              </a:defRPr>
            </a:pPr>
            <a:endParaRPr/>
          </a:p>
          <a:p>
            <a:pPr>
              <a:defRPr sz="1500">
                <a:latin typeface="+mn-lt"/>
                <a:ea typeface="+mn-ea"/>
                <a:cs typeface="+mn-cs"/>
                <a:sym typeface="Helvetica"/>
              </a:defRPr>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p>
            <a:pPr>
              <a:defRPr sz="1500"/>
            </a:pPr>
            <a:r>
              <a:t>Die rezeptiven Felder der meisten retinalen Ganglienzellen haben den konzentrischen Aufbau mit der Zentrum-Umfeld-Struktur, wie er bereits für die Bipolarzellen dargestellt wurde. ON-Zentrum- und OFF-Zentrum-Ganglienzellen erhalten Informationen von den zugehörigen Bipolarzelltypen. </a:t>
            </a:r>
          </a:p>
          <a:p>
            <a:pPr>
              <a:defRPr sz="1500"/>
            </a:pPr>
            <a:endParaRPr/>
          </a:p>
          <a:p>
            <a:pPr>
              <a:defRPr sz="1500"/>
            </a:pPr>
            <a:r>
              <a:t>Ein wesentlicher Unterschied besteht darin, dass Ganglienzellen im Gegensatz zu Bipolarzellen Aktionspotenziale feuern. Sie feuern diese sogar unabhängig davon, ob sie Licht ausgesetzt sind oder nicht. Licht im Zentrum oder Umfeld des rezeptiven Feldes erhöht oder verringert die Feuerungsrate. </a:t>
            </a:r>
          </a:p>
          <a:p>
            <a:pPr>
              <a:defRPr sz="1500"/>
            </a:pPr>
            <a:endParaRPr/>
          </a:p>
          <a:p>
            <a:pPr>
              <a:defRPr sz="1500"/>
            </a:pPr>
            <a:r>
              <a:t>Eine ON-Zentrum-Ganglienzelle wird daher, sobald ein kleiner Lichtpunkt auf das Zentrum des rezeptiven Feldes projiziert wird, depolarisiert und reagiert mit einem Feuerwerk von Aktionspotenzialen. Eine OFF-Zentrum-Zelle feuert dagegen weniger Aktionspotenziale, wenn ein kleiner Lichtpunkt auf das Zentrum des rezeptiven Feldes projiziert wird, und mehr Aktionspotenziale bei einem kleinen dunklen Punkt im Zentrum des rezeptiven Feldes. Die Reaktionen beider Zelltypen auf die Stimulation des Zentrums werden jedoch durch die Reaktion auf die Reizung des Umfeldes ausgeglichen (Abb. 9.27). </a:t>
            </a:r>
          </a:p>
          <a:p>
            <a:pPr>
              <a:defRPr sz="1500"/>
            </a:pPr>
            <a:endParaRPr/>
          </a:p>
          <a:p>
            <a:pPr>
              <a:defRPr sz="1500"/>
            </a:pPr>
            <a:r>
              <a:t>Die interessante Konsequenz daraus ist, dass die meisten Ganglienzellen der Netzhaut nicht besonders stark auf Veränderungen der Lichtstärke reagieren, die sowohl das Zentrum als auch das Umfeld des rezeptiven Feldes betreffen. Sie scheinen hauptsächlich auf Hell-Dunkel-Kontraste, also auf Unterschiede in der Lichtstärke innerhalb ihrer rezeptiven Felder anzusprechen.</a:t>
            </a:r>
          </a:p>
          <a:p>
            <a:pPr>
              <a:defRPr sz="1500"/>
            </a:pPr>
            <a:endParaRPr/>
          </a:p>
          <a:p>
            <a:pPr>
              <a:defRPr sz="1500"/>
            </a:pPr>
            <a:endParaRPr/>
          </a:p>
          <a:p>
            <a:pPr>
              <a:defRPr sz="1500"/>
            </a:pPr>
            <a:endParaRPr/>
          </a:p>
          <a:p>
            <a:pPr>
              <a:defRPr sz="1500"/>
            </a:pPr>
            <a:endParaRPr/>
          </a:p>
          <a:p>
            <a:pPr>
              <a:defRPr sz="1500"/>
            </a:pPr>
            <a:endParaRPr/>
          </a:p>
          <a:p>
            <a:pPr>
              <a:defRPr sz="1500"/>
            </a:pPr>
            <a:endParaRPr/>
          </a:p>
          <a:p>
            <a:pPr>
              <a:defRPr sz="1500"/>
            </a:pPr>
            <a:endParaRPr/>
          </a:p>
          <a:p>
            <a:pPr>
              <a:defRPr sz="1500"/>
            </a:pPr>
            <a:endParaRPr/>
          </a:p>
          <a:p>
            <a:pPr>
              <a:defRPr sz="1500"/>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endParaRPr/>
          </a:p>
          <a:p>
            <a:pPr>
              <a:defRPr sz="1400"/>
            </a:pPr>
            <a:r>
              <a:t>Mehrere Stäbchen oder Zapfen konvergieren auf eine Bipolarzelle, bilden also ihr rezeptives Feld. Mehrere Bipolarzellen wiederum konvergieren auf eine Ganglienzelle. Die Ganglienzellen verlaufen quasi vor der Retina und sind deshalb nicht myelinisiert, weil die Myelinschicht das Licht zu stark brechen würde. Erst wenn sich ihre Axone zum Sehnerv vereinen, kriegen sie eine Myelinisierung, wo dann auch die Reizweiterleitung beschleunigt ist. </a:t>
            </a:r>
          </a:p>
          <a:p>
            <a:pPr>
              <a:defRPr sz="1400"/>
            </a:pPr>
            <a:endParaRPr/>
          </a:p>
          <a:p>
            <a:pPr>
              <a:defRPr sz="1400"/>
            </a:pPr>
            <a:r>
              <a:t>Es gibt 3 Arten von Ganglienzellen, die unterschiedliche Aufgaben haben: Parvozelluläre Ganglienzellen (machen 90% der Ganglienzellen aus), Magnozelluläre Ganglienzellen (machen 5% der Ganglienzellen aus) und Koniozelluläre Ganglienzellen (machen auch 5% aus). Jede Art von Ganglienzelle hat eine eigene Aufgabe, deshalb unterscheidet man hier zwischen dem parvozellulären, magnozellulören und koniozellulären System. </a:t>
            </a:r>
          </a:p>
          <a:p>
            <a:pPr>
              <a:defRPr sz="1400"/>
            </a:pPr>
            <a:endParaRPr/>
          </a:p>
          <a:p>
            <a:pPr>
              <a:defRPr sz="1400"/>
            </a:pPr>
            <a:r>
              <a:t>Magnozelluläres System (M-System): </a:t>
            </a:r>
          </a:p>
          <a:p>
            <a:pPr>
              <a:defRPr sz="1400"/>
            </a:pPr>
            <a:r>
              <a:t>- M-System umfasst magnozelluläre Zellen aus der Retina und dem Corpus geniculatum laterale im Metathalamus</a:t>
            </a:r>
          </a:p>
          <a:p>
            <a:pPr>
              <a:defRPr sz="1400"/>
            </a:pPr>
            <a:r>
              <a:t>- große Zellkörper mit großen rezeptiven Feldern</a:t>
            </a:r>
          </a:p>
          <a:p>
            <a:pPr>
              <a:defRPr sz="1400"/>
            </a:pPr>
            <a:r>
              <a:t>- Input von den Stäbchen</a:t>
            </a:r>
          </a:p>
          <a:p>
            <a:pPr>
              <a:defRPr sz="1400"/>
            </a:pPr>
            <a:r>
              <a:t>- 5% der retinalen Ganglienzellen</a:t>
            </a:r>
          </a:p>
          <a:p>
            <a:pPr marL="127393" indent="-127393">
              <a:buSzPct val="100000"/>
              <a:buChar char="-"/>
              <a:defRPr sz="1400"/>
            </a:pPr>
            <a:r>
              <a:t>Aufgabe: Kontrast- und Bewegungswahrnehmung</a:t>
            </a:r>
          </a:p>
          <a:p>
            <a:pPr>
              <a:defRPr sz="1400"/>
            </a:pPr>
            <a:endParaRPr/>
          </a:p>
          <a:p>
            <a:pPr>
              <a:defRPr sz="1400"/>
            </a:pPr>
            <a:r>
              <a:t>Parvozelluläres System (P-System): </a:t>
            </a:r>
          </a:p>
          <a:p>
            <a:pPr>
              <a:defRPr sz="1400"/>
            </a:pPr>
            <a:r>
              <a:t>- P-System umfasst parvozelluläre Zellen aus der Retina und dem Corpus geniculatum laterale im Metathalamus</a:t>
            </a:r>
          </a:p>
          <a:p>
            <a:pPr>
              <a:defRPr sz="1400"/>
            </a:pPr>
            <a:r>
              <a:t>80% der retinalen Ganglienzellen</a:t>
            </a:r>
          </a:p>
          <a:p>
            <a:pPr>
              <a:defRPr sz="1400"/>
            </a:pPr>
            <a:r>
              <a:t>- kleine Neurone mit dünnen Axonen</a:t>
            </a:r>
          </a:p>
          <a:p>
            <a:pPr>
              <a:defRPr sz="1400"/>
            </a:pPr>
            <a:r>
              <a:t>	—&gt; langsame Reizweiterleitung</a:t>
            </a:r>
          </a:p>
          <a:p>
            <a:pPr>
              <a:defRPr sz="1400"/>
            </a:pPr>
            <a:r>
              <a:t>- kleine rezeptive Felder</a:t>
            </a:r>
          </a:p>
          <a:p>
            <a:pPr>
              <a:defRPr sz="1400"/>
            </a:pPr>
            <a:r>
              <a:t>- v.a. Input von Rot- &amp; Grün-Zapfen</a:t>
            </a:r>
          </a:p>
          <a:p>
            <a:pPr>
              <a:defRPr sz="1400"/>
            </a:pPr>
            <a:r>
              <a:t>- Aufgabe: Muster- und Farbwahrnehmung</a:t>
            </a:r>
          </a:p>
          <a:p>
            <a:pPr>
              <a:defRPr sz="1400"/>
            </a:pPr>
            <a:endParaRPr/>
          </a:p>
          <a:p>
            <a:pPr>
              <a:defRPr sz="1400"/>
            </a:pPr>
            <a:r>
              <a:t>Koniozelluläres System (K-System):</a:t>
            </a:r>
          </a:p>
          <a:p>
            <a:pPr marL="127393" indent="-127393">
              <a:buSzPct val="100000"/>
              <a:buChar char="-"/>
              <a:defRPr sz="1400"/>
            </a:pPr>
            <a:r>
              <a:t>Input von Blau-Zapfen</a:t>
            </a:r>
          </a:p>
          <a:p>
            <a:pPr marL="127393" indent="-127393">
              <a:buSzPct val="100000"/>
              <a:buChar char="-"/>
              <a:defRPr sz="1400"/>
            </a:pPr>
            <a:r>
              <a:t>Form uneinheitlich, aber meist kleine Zellkörper mit weit verzweigten Dendritenbäumen, dünne Axone</a:t>
            </a:r>
          </a:p>
          <a:p>
            <a:pPr marL="127393" indent="-127393">
              <a:buSzPct val="100000"/>
              <a:buChar char="-"/>
              <a:defRPr sz="1400"/>
            </a:pPr>
            <a:r>
              <a:t>Bewegungserkennung, sonst unterschiedliche Aufgaben, innovieren über Zwischenstationen z.B. die Hirnareale, die für die Pupillensteuerung verantwortlich sind</a:t>
            </a:r>
          </a:p>
          <a:p>
            <a:pPr>
              <a:defRPr sz="1400"/>
            </a:pPr>
            <a:endParaRPr/>
          </a:p>
          <a:p>
            <a:pPr>
              <a:defRPr sz="1400"/>
            </a:pPr>
            <a:r>
              <a:t>Dann gibt es noch 1-3% der Ganglienzellen, die nur für die Lichtsensitivität zuständig sind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prstGeom prst="rect">
            <a:avLst/>
          </a:prstGeom>
        </p:spPr>
        <p:txBody>
          <a:bodyPr/>
          <a:lstStyle/>
          <a:p>
            <a:endParaRPr/>
          </a:p>
        </p:txBody>
      </p:sp>
      <p:sp>
        <p:nvSpPr>
          <p:cNvPr id="347" name="Shape 347"/>
          <p:cNvSpPr>
            <a:spLocks noGrp="1"/>
          </p:cNvSpPr>
          <p:nvPr>
            <p:ph type="body" sz="quarter" idx="1"/>
          </p:nvPr>
        </p:nvSpPr>
        <p:spPr>
          <a:prstGeom prst="rect">
            <a:avLst/>
          </a:prstGeom>
        </p:spPr>
        <p:txBody>
          <a:bodyPr/>
          <a:lstStyle/>
          <a:p>
            <a:r>
              <a:t>Photosensitive Ganglienzellen regeln den zirkadianen Rhythmus</a:t>
            </a:r>
          </a:p>
          <a:p>
            <a:endParaRPr/>
          </a:p>
          <a:p>
            <a:r>
              <a:t>Stäbchen sind lichtempfindlicher als Zapfen, da es aber nur eine Art gibt, können sie nur zwischen Helligkeitsstufen differenzieren</a:t>
            </a:r>
          </a:p>
          <a:p>
            <a:r>
              <a:t>—&gt; in Dämmerung relevant</a:t>
            </a:r>
          </a:p>
          <a:p>
            <a:endParaRPr/>
          </a:p>
          <a:p>
            <a:r>
              <a:t>Zapfen = COnes —&gt; COlour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r>
              <a:t>Achtung, Blau ist das kurzwellige (energiereiche) und rot das langwellige (energiearme) Licht, kann man sich gut merken, wenn man an Kerzen denkt: Der blaue Teil des Feuers am Docht ist der heißeste Teil der Flamme.</a:t>
            </a:r>
          </a:p>
          <a:p>
            <a:endParaRPr/>
          </a:p>
          <a:p>
            <a:r>
              <a:t>Stäbchen sind lichtempfindlicher als Zapfen, da es aber nur eine Art gibt, können sie nur zwischen Helligkeitsstufen differenzieren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Shape 380"/>
          <p:cNvSpPr>
            <a:spLocks noGrp="1" noRot="1" noChangeAspect="1"/>
          </p:cNvSpPr>
          <p:nvPr>
            <p:ph type="sldImg"/>
          </p:nvPr>
        </p:nvSpPr>
        <p:spPr>
          <a:prstGeom prst="rect">
            <a:avLst/>
          </a:prstGeom>
        </p:spPr>
        <p:txBody>
          <a:bodyPr/>
          <a:lstStyle/>
          <a:p>
            <a:endParaRPr/>
          </a:p>
        </p:txBody>
      </p:sp>
      <p:sp>
        <p:nvSpPr>
          <p:cNvPr id="381" name="Shape 381"/>
          <p:cNvSpPr>
            <a:spLocks noGrp="1"/>
          </p:cNvSpPr>
          <p:nvPr>
            <p:ph type="body" sz="quarter" idx="1"/>
          </p:nvPr>
        </p:nvSpPr>
        <p:spPr>
          <a:prstGeom prst="rect">
            <a:avLst/>
          </a:prstGeom>
        </p:spPr>
        <p:txBody>
          <a:bodyPr/>
          <a:lstStyle/>
          <a:p>
            <a:r>
              <a:t>Hurra. Ein Nachbild. Wer hätte das gedacht? Ich ganz sicher nicht.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r>
              <a:t>Gegenfarbenreaktion in Ganglienzellen. </a:t>
            </a:r>
          </a:p>
          <a:p>
            <a:r>
              <a:t>a Ein auf Gegenfarben ansprechendes rezeptives Feld mit Zentrum-Umfeld-Struktur einer Ganglienzelle vom P-Typ. </a:t>
            </a:r>
          </a:p>
          <a:p>
            <a:endParaRPr/>
          </a:p>
          <a:p>
            <a:r>
              <a:t>b Trifft rotes Licht auf das Zentrum des rezeptiven Feldes, das Input von Rot-Zapfen erhält, also von für langwelliges Licht empfindlichen Zapfen, löst dies eine starke Reaktion aus. </a:t>
            </a:r>
          </a:p>
          <a:p>
            <a:endParaRPr/>
          </a:p>
          <a:p>
            <a:r>
              <a:t>c Wird die rote Beleuchtung so ausgeweitet, dass sie auch das Umfeld mit einbezieht, hemmt dies die Reaktion, weil die Grün-Zapfen, die für den Input im Umfeld sorgen, ebenfalls eine gewisse Empfindlichkeit für langwelliges Licht zeigen. </a:t>
            </a:r>
          </a:p>
          <a:p>
            <a:endParaRPr/>
          </a:p>
          <a:p>
            <a:r>
              <a:t>d Zu einer noch stärkeren Hemmung kommt es, wenn auf das Umfeld des rezeptiven Feldes grünes Licht trifft, das die Grün-Zapfen optimal anregt</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elfoli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40E06B-49C8-4375-A726-D02F897FD7D6}"/>
              </a:ext>
            </a:extLst>
          </p:cNvPr>
          <p:cNvSpPr/>
          <p:nvPr/>
        </p:nvSpPr>
        <p:spPr>
          <a:xfrm>
            <a:off x="0" y="1"/>
            <a:ext cx="8636000" cy="903886"/>
          </a:xfrm>
          <a:prstGeom prst="rect">
            <a:avLst/>
          </a:prstGeom>
          <a:solidFill>
            <a:srgbClr val="6AACD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449262"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20" name="Bild 3" descr="Bild 3">
            <a:extLst>
              <a:ext uri="{FF2B5EF4-FFF2-40B4-BE49-F238E27FC236}">
                <a16:creationId xmlns:a16="http://schemas.microsoft.com/office/drawing/2014/main" id="{2370FBA3-EC39-4CEF-8DF6-C856A4CF7B0A}"/>
              </a:ext>
            </a:extLst>
          </p:cNvPr>
          <p:cNvPicPr>
            <a:picLocks noChangeAspect="1"/>
          </p:cNvPicPr>
          <p:nvPr/>
        </p:nvPicPr>
        <p:blipFill>
          <a:blip r:embed="rId2"/>
          <a:stretch>
            <a:fillRect/>
          </a:stretch>
        </p:blipFill>
        <p:spPr>
          <a:xfrm>
            <a:off x="822651" y="1297423"/>
            <a:ext cx="6990697" cy="4652303"/>
          </a:xfrm>
          <a:prstGeom prst="rect">
            <a:avLst/>
          </a:prstGeom>
          <a:ln w="12700">
            <a:miter lim="400000"/>
          </a:ln>
        </p:spPr>
      </p:pic>
      <p:pic>
        <p:nvPicPr>
          <p:cNvPr id="22" name="Picture 2">
            <a:extLst>
              <a:ext uri="{FF2B5EF4-FFF2-40B4-BE49-F238E27FC236}">
                <a16:creationId xmlns:a16="http://schemas.microsoft.com/office/drawing/2014/main" id="{610472E3-00E9-466C-9BC2-F9D2E44059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1939" y="102535"/>
            <a:ext cx="1602701" cy="801351"/>
          </a:xfrm>
          <a:prstGeom prst="rect">
            <a:avLst/>
          </a:prstGeom>
          <a:noFill/>
          <a:extLst>
            <a:ext uri="{909E8E84-426E-40DD-AFC4-6F175D3DCCD1}">
              <a14:hiddenFill xmlns:a14="http://schemas.microsoft.com/office/drawing/2010/main">
                <a:solidFill>
                  <a:srgbClr val="FFFFFF"/>
                </a:solidFill>
              </a14:hiddenFill>
            </a:ext>
          </a:extLst>
        </p:spPr>
      </p:pic>
      <p:sp>
        <p:nvSpPr>
          <p:cNvPr id="37" name="Psy_B_7-2: funktionelle Neuroanatomie, Merle Schuckart (schuckart@psychologie.uni-kiel.de), WiSe 2021/2022">
            <a:extLst>
              <a:ext uri="{FF2B5EF4-FFF2-40B4-BE49-F238E27FC236}">
                <a16:creationId xmlns:a16="http://schemas.microsoft.com/office/drawing/2014/main" id="{60C269E3-D784-4B22-AD66-1B25C2145DB5}"/>
              </a:ext>
            </a:extLst>
          </p:cNvPr>
          <p:cNvSpPr txBox="1"/>
          <p:nvPr/>
        </p:nvSpPr>
        <p:spPr>
          <a:xfrm>
            <a:off x="0" y="6211288"/>
            <a:ext cx="8636000" cy="265712"/>
          </a:xfrm>
          <a:prstGeom prst="rect">
            <a:avLst/>
          </a:prstGeom>
          <a:solidFill>
            <a:srgbClr val="6AACDA"/>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noAutofit/>
          </a:bodyPr>
          <a:lstStyle>
            <a:lvl1pPr algn="ctr">
              <a:defRPr sz="1000">
                <a:solidFill>
                  <a:schemeClr val="accent3">
                    <a:lumOff val="44000"/>
                  </a:schemeClr>
                </a:solidFill>
                <a:latin typeface="Gill Sans"/>
                <a:ea typeface="Gill Sans"/>
                <a:cs typeface="Gill Sans"/>
                <a:sym typeface="Gill Sans"/>
              </a:defRPr>
            </a:lvl1pPr>
          </a:lstStyle>
          <a:p>
            <a:r>
              <a:rPr dirty="0">
                <a:latin typeface="Segoe UI" panose="020B0502040204020203" pitchFamily="34" charset="0"/>
                <a:ea typeface="Roboto Light" panose="02000000000000000000" pitchFamily="2" charset="0"/>
                <a:cs typeface="Segoe UI" panose="020B0502040204020203" pitchFamily="34" charset="0"/>
              </a:rPr>
              <a:t>Psy_B_7-2: </a:t>
            </a:r>
            <a:r>
              <a:rPr dirty="0" err="1">
                <a:latin typeface="Segoe UI" panose="020B0502040204020203" pitchFamily="34" charset="0"/>
                <a:ea typeface="Roboto Light" panose="02000000000000000000" pitchFamily="2" charset="0"/>
                <a:cs typeface="Segoe UI" panose="020B0502040204020203" pitchFamily="34" charset="0"/>
              </a:rPr>
              <a:t>funktionelle</a:t>
            </a:r>
            <a:r>
              <a:rPr dirty="0">
                <a:latin typeface="Segoe UI" panose="020B0502040204020203" pitchFamily="34" charset="0"/>
                <a:ea typeface="Roboto Light" panose="02000000000000000000" pitchFamily="2" charset="0"/>
                <a:cs typeface="Segoe UI" panose="020B0502040204020203" pitchFamily="34" charset="0"/>
              </a:rPr>
              <a:t> </a:t>
            </a:r>
            <a:r>
              <a:rPr dirty="0" err="1">
                <a:latin typeface="Segoe UI" panose="020B0502040204020203" pitchFamily="34" charset="0"/>
                <a:ea typeface="Roboto Light" panose="02000000000000000000" pitchFamily="2" charset="0"/>
                <a:cs typeface="Segoe UI" panose="020B0502040204020203" pitchFamily="34" charset="0"/>
              </a:rPr>
              <a:t>Neuroanatomie</a:t>
            </a:r>
            <a:r>
              <a:rPr dirty="0">
                <a:latin typeface="Segoe UI" panose="020B0502040204020203" pitchFamily="34" charset="0"/>
                <a:ea typeface="Roboto Light" panose="02000000000000000000" pitchFamily="2" charset="0"/>
                <a:cs typeface="Segoe UI" panose="020B0502040204020203" pitchFamily="34" charset="0"/>
              </a:rPr>
              <a:t>, </a:t>
            </a:r>
            <a:r>
              <a:rPr lang="de-DE" dirty="0">
                <a:latin typeface="Segoe UI" panose="020B0502040204020203" pitchFamily="34" charset="0"/>
                <a:ea typeface="Roboto Light" panose="02000000000000000000" pitchFamily="2" charset="0"/>
                <a:cs typeface="Segoe UI" panose="020B0502040204020203" pitchFamily="34" charset="0"/>
              </a:rPr>
              <a:t>Julius Welzel </a:t>
            </a:r>
            <a:r>
              <a:rPr dirty="0">
                <a:latin typeface="Segoe UI" panose="020B0502040204020203" pitchFamily="34" charset="0"/>
                <a:ea typeface="Roboto Light" panose="02000000000000000000" pitchFamily="2" charset="0"/>
                <a:cs typeface="Segoe UI" panose="020B0502040204020203" pitchFamily="34" charset="0"/>
              </a:rPr>
              <a:t>(</a:t>
            </a:r>
            <a:r>
              <a:rPr lang="de-DE" dirty="0" err="1">
                <a:latin typeface="Segoe UI" panose="020B0502040204020203" pitchFamily="34" charset="0"/>
                <a:ea typeface="Roboto Light" panose="02000000000000000000" pitchFamily="2" charset="0"/>
                <a:cs typeface="Segoe UI" panose="020B0502040204020203" pitchFamily="34" charset="0"/>
              </a:rPr>
              <a:t>j.welzel@neurologie</a:t>
            </a:r>
            <a:r>
              <a:rPr dirty="0">
                <a:latin typeface="Segoe UI" panose="020B0502040204020203" pitchFamily="34" charset="0"/>
                <a:ea typeface="Roboto Light" panose="02000000000000000000" pitchFamily="2" charset="0"/>
                <a:cs typeface="Segoe UI" panose="020B0502040204020203" pitchFamily="34" charset="0"/>
              </a:rPr>
              <a:t>.uni-kiel.de), </a:t>
            </a:r>
            <a:r>
              <a:rPr lang="de-DE" dirty="0" err="1">
                <a:latin typeface="Segoe UI" panose="020B0502040204020203" pitchFamily="34" charset="0"/>
                <a:ea typeface="Roboto Light" panose="02000000000000000000" pitchFamily="2" charset="0"/>
                <a:cs typeface="Segoe UI" panose="020B0502040204020203" pitchFamily="34" charset="0"/>
              </a:rPr>
              <a:t>SoSe</a:t>
            </a:r>
            <a:r>
              <a:rPr dirty="0">
                <a:latin typeface="Segoe UI" panose="020B0502040204020203" pitchFamily="34" charset="0"/>
                <a:ea typeface="Roboto Light" panose="02000000000000000000" pitchFamily="2" charset="0"/>
                <a:cs typeface="Segoe UI" panose="020B0502040204020203" pitchFamily="34" charset="0"/>
              </a:rPr>
              <a:t> </a:t>
            </a:r>
            <a:r>
              <a:rPr lang="de-DE" dirty="0">
                <a:latin typeface="Segoe UI" panose="020B0502040204020203" pitchFamily="34" charset="0"/>
                <a:ea typeface="Roboto Light" panose="02000000000000000000" pitchFamily="2" charset="0"/>
                <a:cs typeface="Segoe UI" panose="020B0502040204020203" pitchFamily="34" charset="0"/>
              </a:rPr>
              <a:t>2022</a:t>
            </a:r>
            <a:endParaRPr dirty="0">
              <a:latin typeface="Segoe UI" panose="020B0502040204020203" pitchFamily="34" charset="0"/>
              <a:ea typeface="Roboto Light" panose="02000000000000000000" pitchFamily="2" charset="0"/>
              <a:cs typeface="Segoe UI" panose="020B0502040204020203" pitchFamily="34" charset="0"/>
            </a:endParaRPr>
          </a:p>
        </p:txBody>
      </p:sp>
    </p:spTree>
    <p:extLst>
      <p:ext uri="{BB962C8B-B14F-4D97-AF65-F5344CB8AC3E}">
        <p14:creationId xmlns:p14="http://schemas.microsoft.com/office/powerpoint/2010/main" val="261630172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el und Inhalt">
    <p:bg>
      <p:bgRef idx="1001">
        <a:schemeClr val="bg1"/>
      </p:bgRef>
    </p:bg>
    <p:spTree>
      <p:nvGrpSpPr>
        <p:cNvPr id="1" name=""/>
        <p:cNvGrpSpPr/>
        <p:nvPr/>
      </p:nvGrpSpPr>
      <p:grpSpPr>
        <a:xfrm>
          <a:off x="0" y="0"/>
          <a:ext cx="0" cy="0"/>
          <a:chOff x="0" y="0"/>
          <a:chExt cx="0" cy="0"/>
        </a:xfrm>
      </p:grpSpPr>
      <p:sp>
        <p:nvSpPr>
          <p:cNvPr id="44" name="Textebene 1…"/>
          <p:cNvSpPr txBox="1">
            <a:spLocks noGrp="1"/>
          </p:cNvSpPr>
          <p:nvPr>
            <p:ph type="body" idx="1"/>
          </p:nvPr>
        </p:nvSpPr>
        <p:spPr>
          <a:xfrm>
            <a:off x="431800" y="1628274"/>
            <a:ext cx="7773989" cy="4355431"/>
          </a:xfrm>
          <a:prstGeom prst="rect">
            <a:avLst/>
          </a:prstGeom>
        </p:spPr>
        <p:txBody>
          <a:bodyPr>
            <a:normAutofit/>
          </a:bodyPr>
          <a:lstStyle>
            <a:lvl1pPr marL="0" indent="0">
              <a:buFont typeface="Arial" panose="020B0604020202020204" pitchFamily="34" charset="0"/>
              <a:buNone/>
              <a:defRPr sz="2400">
                <a:latin typeface="+mn-lt"/>
                <a:ea typeface="Roboto Light" panose="02000000000000000000" pitchFamily="2" charset="0"/>
                <a:cs typeface="Segoe UI" panose="020B0502040204020203" pitchFamily="34" charset="0"/>
              </a:defRPr>
            </a:lvl1pPr>
            <a:lvl2pPr marL="342900" indent="0">
              <a:buFont typeface="Arial" panose="020B0604020202020204" pitchFamily="34" charset="0"/>
              <a:buNone/>
              <a:defRPr sz="2000">
                <a:latin typeface="+mn-lt"/>
                <a:ea typeface="Roboto Light" panose="02000000000000000000" pitchFamily="2" charset="0"/>
                <a:cs typeface="Segoe UI" panose="020B0502040204020203" pitchFamily="34" charset="0"/>
              </a:defRPr>
            </a:lvl2pPr>
            <a:lvl3pPr marL="342900" indent="0">
              <a:buFont typeface="Arial" panose="020B0604020202020204" pitchFamily="34" charset="0"/>
              <a:buNone/>
              <a:defRPr sz="2000">
                <a:latin typeface="+mn-lt"/>
                <a:ea typeface="Roboto Light" panose="02000000000000000000" pitchFamily="2" charset="0"/>
                <a:cs typeface="Segoe UI" panose="020B0502040204020203" pitchFamily="34" charset="0"/>
              </a:defRPr>
            </a:lvl3pPr>
            <a:lvl4pPr marL="342900" indent="0">
              <a:buFont typeface="Arial" panose="020B0604020202020204" pitchFamily="34" charset="0"/>
              <a:buNone/>
              <a:defRPr sz="1600">
                <a:latin typeface="+mn-lt"/>
                <a:ea typeface="Roboto Light" panose="02000000000000000000" pitchFamily="2" charset="0"/>
                <a:cs typeface="Segoe UI" panose="020B0502040204020203" pitchFamily="34" charset="0"/>
              </a:defRPr>
            </a:lvl4pPr>
            <a:lvl5pPr marL="342900" indent="0">
              <a:buFont typeface="Arial" panose="020B0604020202020204" pitchFamily="34" charset="0"/>
              <a:buNone/>
              <a:defRPr sz="1600">
                <a:latin typeface="+mn-lt"/>
                <a:ea typeface="Roboto Light" panose="02000000000000000000" pitchFamily="2" charset="0"/>
                <a:cs typeface="Segoe UI" panose="020B0502040204020203" pitchFamily="34" charset="0"/>
              </a:defRPr>
            </a:lvl5pPr>
            <a:lvl6pPr>
              <a:defRPr/>
            </a:lvl6pPr>
          </a:lstStyle>
          <a:p>
            <a:pPr lvl="0"/>
            <a:r>
              <a:rPr lang="en-GB" dirty="0"/>
              <a:t>Click to edit Master text styles</a:t>
            </a:r>
          </a:p>
          <a:p>
            <a:pPr lvl="1"/>
            <a:r>
              <a:rPr lang="en-GB" dirty="0"/>
              <a:t>Second level</a:t>
            </a:r>
          </a:p>
          <a:p>
            <a:pPr lvl="2"/>
            <a:r>
              <a:rPr lang="en-GB" dirty="0"/>
              <a:t>		Third level</a:t>
            </a:r>
          </a:p>
          <a:p>
            <a:pPr lvl="3"/>
            <a:r>
              <a:rPr lang="en-GB" dirty="0"/>
              <a:t>			Fourth level</a:t>
            </a:r>
          </a:p>
          <a:p>
            <a:pPr lvl="4"/>
            <a:r>
              <a:rPr lang="en-GB" dirty="0"/>
              <a:t>				Fifth level</a:t>
            </a:r>
          </a:p>
        </p:txBody>
      </p:sp>
      <p:sp>
        <p:nvSpPr>
          <p:cNvPr id="6" name="Titeltext">
            <a:extLst>
              <a:ext uri="{FF2B5EF4-FFF2-40B4-BE49-F238E27FC236}">
                <a16:creationId xmlns:a16="http://schemas.microsoft.com/office/drawing/2014/main" id="{2071BE8A-D113-4E53-842D-B3D217214649}"/>
              </a:ext>
            </a:extLst>
          </p:cNvPr>
          <p:cNvSpPr txBox="1">
            <a:spLocks noGrp="1"/>
          </p:cNvSpPr>
          <p:nvPr>
            <p:ph type="title" hasCustomPrompt="1"/>
          </p:nvPr>
        </p:nvSpPr>
        <p:spPr>
          <a:xfrm>
            <a:off x="0" y="7938"/>
            <a:ext cx="7186863" cy="815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0" tIns="0" rIns="0" bIns="0" anchor="ctr">
            <a:normAutofit/>
          </a:bodyPr>
          <a:lstStyle>
            <a:lvl1pPr algn="l">
              <a:defRPr sz="4400" b="0">
                <a:solidFill>
                  <a:schemeClr val="bg1"/>
                </a:solidFill>
                <a:latin typeface="Franklin Gothic Medium Cond" panose="020B0606030402020204" pitchFamily="34" charset="0"/>
                <a:ea typeface="Roboto Condensed" panose="02000000000000000000" pitchFamily="2" charset="0"/>
                <a:cs typeface="Segoe UI" panose="020B0502040204020203" pitchFamily="34" charset="0"/>
              </a:defRPr>
            </a:lvl1pPr>
          </a:lstStyle>
          <a:p>
            <a:r>
              <a:rPr dirty="0" err="1"/>
              <a:t>Titeltext</a:t>
            </a:r>
            <a:endParaRPr dirty="0"/>
          </a:p>
        </p:txBody>
      </p:sp>
      <p:sp>
        <p:nvSpPr>
          <p:cNvPr id="7" name="Textebene 1…">
            <a:extLst>
              <a:ext uri="{FF2B5EF4-FFF2-40B4-BE49-F238E27FC236}">
                <a16:creationId xmlns:a16="http://schemas.microsoft.com/office/drawing/2014/main" id="{8A72FC62-B953-483A-B644-C72419AB1682}"/>
              </a:ext>
            </a:extLst>
          </p:cNvPr>
          <p:cNvSpPr txBox="1">
            <a:spLocks noGrp="1"/>
          </p:cNvSpPr>
          <p:nvPr>
            <p:ph type="body" idx="10"/>
          </p:nvPr>
        </p:nvSpPr>
        <p:spPr>
          <a:xfrm>
            <a:off x="431005" y="6112042"/>
            <a:ext cx="7773989" cy="357020"/>
          </a:xfrm>
          <a:prstGeom prst="rect">
            <a:avLst/>
          </a:prstGeom>
        </p:spPr>
        <p:txBody>
          <a:bodyPr anchor="ctr">
            <a:noAutofit/>
          </a:bodyPr>
          <a:lstStyle>
            <a:lvl1pPr algn="ctr">
              <a:defRPr sz="1050">
                <a:solidFill>
                  <a:schemeClr val="tx2"/>
                </a:solidFill>
                <a:latin typeface="Roboto Light" panose="02000000000000000000" pitchFamily="2" charset="0"/>
                <a:ea typeface="Roboto Light" panose="02000000000000000000" pitchFamily="2" charset="0"/>
              </a:defRPr>
            </a:lvl1pPr>
            <a:lvl2pPr>
              <a:defRPr sz="900">
                <a:solidFill>
                  <a:schemeClr val="tx2"/>
                </a:solidFill>
                <a:latin typeface="Roboto Light" panose="02000000000000000000" pitchFamily="2" charset="0"/>
                <a:ea typeface="Roboto Light" panose="02000000000000000000" pitchFamily="2" charset="0"/>
              </a:defRPr>
            </a:lvl2pPr>
            <a:lvl3pPr>
              <a:defRPr sz="900">
                <a:solidFill>
                  <a:schemeClr val="tx2"/>
                </a:solidFill>
                <a:latin typeface="Roboto Light" panose="02000000000000000000" pitchFamily="2" charset="0"/>
                <a:ea typeface="Roboto Light" panose="02000000000000000000" pitchFamily="2" charset="0"/>
              </a:defRPr>
            </a:lvl3pPr>
            <a:lvl4pPr>
              <a:defRPr sz="900">
                <a:solidFill>
                  <a:schemeClr val="tx2"/>
                </a:solidFill>
                <a:latin typeface="Roboto Light" panose="02000000000000000000" pitchFamily="2" charset="0"/>
                <a:ea typeface="Roboto Light" panose="02000000000000000000" pitchFamily="2" charset="0"/>
              </a:defRPr>
            </a:lvl4pPr>
            <a:lvl5pPr>
              <a:defRPr sz="900">
                <a:solidFill>
                  <a:schemeClr val="tx2"/>
                </a:solidFill>
                <a:latin typeface="Roboto Light" panose="02000000000000000000" pitchFamily="2" charset="0"/>
                <a:ea typeface="Roboto Light" panose="02000000000000000000" pitchFamily="2" charset="0"/>
              </a:defRPr>
            </a:lvl5pPr>
          </a:lstStyle>
          <a:p>
            <a:pPr lvl="0"/>
            <a:r>
              <a:rPr lang="en-US"/>
              <a:t>Click to edit Master text styles</a:t>
            </a:r>
          </a:p>
        </p:txBody>
      </p:sp>
    </p:spTree>
    <p:extLst>
      <p:ext uri="{BB962C8B-B14F-4D97-AF65-F5344CB8AC3E}">
        <p14:creationId xmlns:p14="http://schemas.microsoft.com/office/powerpoint/2010/main" val="4029994915"/>
      </p:ext>
    </p:extLst>
  </p:cSld>
  <p:clrMapOvr>
    <a:overrideClrMapping bg1="lt1" tx1="dk1" bg2="lt2" tx2="dk2" accent1="accent1" accent2="accent2" accent3="accent3" accent4="accent4" accent5="accent5" accent6="accent6" hlink="hlink" folHlink="folHlink"/>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bschnittsüberschrift">
    <p:spTree>
      <p:nvGrpSpPr>
        <p:cNvPr id="1" name=""/>
        <p:cNvGrpSpPr/>
        <p:nvPr/>
      </p:nvGrpSpPr>
      <p:grpSpPr>
        <a:xfrm>
          <a:off x="0" y="0"/>
          <a:ext cx="0" cy="0"/>
          <a:chOff x="0" y="0"/>
          <a:chExt cx="0" cy="0"/>
        </a:xfrm>
      </p:grpSpPr>
      <p:sp>
        <p:nvSpPr>
          <p:cNvPr id="52" name="Titeltext"/>
          <p:cNvSpPr txBox="1">
            <a:spLocks noGrp="1"/>
          </p:cNvSpPr>
          <p:nvPr>
            <p:ph type="title"/>
          </p:nvPr>
        </p:nvSpPr>
        <p:spPr>
          <a:xfrm>
            <a:off x="682625" y="4164012"/>
            <a:ext cx="7345364" cy="1287463"/>
          </a:xfrm>
          <a:prstGeom prst="rect">
            <a:avLst/>
          </a:prstGeom>
        </p:spPr>
        <p:txBody>
          <a:bodyPr anchor="t"/>
          <a:lstStyle>
            <a:lvl1pPr algn="l">
              <a:defRPr sz="4000" b="1" cap="all">
                <a:latin typeface="Franklin Gothic Medium Cond" panose="020B0606030402020204" pitchFamily="34" charset="0"/>
                <a:cs typeface="Segoe UI" panose="020B0502040204020203" pitchFamily="34" charset="0"/>
              </a:defRPr>
            </a:lvl1pPr>
          </a:lstStyle>
          <a:p>
            <a:r>
              <a:rPr lang="en-US"/>
              <a:t>Click to edit Master title style</a:t>
            </a:r>
            <a:endParaRPr/>
          </a:p>
        </p:txBody>
      </p:sp>
    </p:spTree>
    <p:extLst>
      <p:ext uri="{BB962C8B-B14F-4D97-AF65-F5344CB8AC3E}">
        <p14:creationId xmlns:p14="http://schemas.microsoft.com/office/powerpoint/2010/main" val="26139722"/>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1F461B7-B46D-44F8-BFD6-5CD3C659BC68}"/>
              </a:ext>
            </a:extLst>
          </p:cNvPr>
          <p:cNvSpPr/>
          <p:nvPr userDrawn="1"/>
        </p:nvSpPr>
        <p:spPr>
          <a:xfrm>
            <a:off x="0" y="-136459"/>
            <a:ext cx="8636000" cy="1044000"/>
          </a:xfrm>
          <a:prstGeom prst="rect">
            <a:avLst/>
          </a:prstGeom>
          <a:solidFill>
            <a:srgbClr val="6AACD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49262"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1026" name="Picture 2">
            <a:extLst>
              <a:ext uri="{FF2B5EF4-FFF2-40B4-BE49-F238E27FC236}">
                <a16:creationId xmlns:a16="http://schemas.microsoft.com/office/drawing/2014/main" id="{7814CF5C-75C6-4A79-9127-7B69CAED01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11939" y="638839"/>
            <a:ext cx="1602701" cy="801351"/>
          </a:xfrm>
          <a:prstGeom prst="rect">
            <a:avLst/>
          </a:prstGeom>
          <a:noFill/>
          <a:extLst>
            <a:ext uri="{909E8E84-426E-40DD-AFC4-6F175D3DCCD1}">
              <a14:hiddenFill xmlns:a14="http://schemas.microsoft.com/office/drawing/2010/main">
                <a:solidFill>
                  <a:srgbClr val="FFFFFF"/>
                </a:solidFill>
              </a14:hiddenFill>
            </a:ext>
          </a:extLst>
        </p:spPr>
      </p:pic>
      <p:sp>
        <p:nvSpPr>
          <p:cNvPr id="8" name="Titeltext">
            <a:extLst>
              <a:ext uri="{FF2B5EF4-FFF2-40B4-BE49-F238E27FC236}">
                <a16:creationId xmlns:a16="http://schemas.microsoft.com/office/drawing/2014/main" id="{2FC70008-E482-4022-95A0-6C63F4AFFAAC}"/>
              </a:ext>
            </a:extLst>
          </p:cNvPr>
          <p:cNvSpPr txBox="1">
            <a:spLocks/>
          </p:cNvSpPr>
          <p:nvPr userDrawn="1"/>
        </p:nvSpPr>
        <p:spPr>
          <a:xfrm>
            <a:off x="0" y="-13786"/>
            <a:ext cx="7186863" cy="815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0" tIns="0" rIns="0" bIns="0" anchor="ctr">
            <a:normAutofit/>
          </a:bodyPr>
          <a:lstStyle>
            <a:lvl1pPr marL="0" marR="0" indent="0" algn="l" defTabSz="449262" rtl="0" eaLnBrk="1" latinLnBrk="0" hangingPunct="1">
              <a:lnSpc>
                <a:spcPct val="100000"/>
              </a:lnSpc>
              <a:spcBef>
                <a:spcPts val="0"/>
              </a:spcBef>
              <a:spcAft>
                <a:spcPts val="0"/>
              </a:spcAft>
              <a:buClrTx/>
              <a:buSzTx/>
              <a:buFontTx/>
              <a:buNone/>
              <a:tabLst/>
              <a:defRPr sz="4400" b="0" i="0" u="none" strike="noStrike" cap="none" spc="0" baseline="0">
                <a:solidFill>
                  <a:schemeClr val="bg1"/>
                </a:solidFill>
                <a:uFillTx/>
                <a:latin typeface="Franklin Gothic Medium Cond" panose="020B0606030402020204" pitchFamily="34" charset="0"/>
                <a:ea typeface="Roboto Condensed" panose="02000000000000000000" pitchFamily="2" charset="0"/>
                <a:cs typeface="Segoe UI" panose="020B0502040204020203" pitchFamily="34" charset="0"/>
                <a:sym typeface="D-DIN"/>
              </a:defRPr>
            </a:lvl1pPr>
            <a:lvl2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2pPr>
            <a:lvl3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3pPr>
            <a:lvl4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4pPr>
            <a:lvl5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5pPr>
            <a:lvl6pPr marL="0" marR="0" indent="22860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6pPr>
            <a:lvl7pPr marL="0" marR="0" indent="27432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7pPr>
            <a:lvl8pPr marL="0" marR="0" indent="32004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8pPr>
            <a:lvl9pPr marL="0" marR="0" indent="36576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9pPr>
          </a:lstStyle>
          <a:p>
            <a:endParaRPr lang="en-GB" dirty="0"/>
          </a:p>
        </p:txBody>
      </p:sp>
    </p:spTree>
    <p:extLst>
      <p:ext uri="{BB962C8B-B14F-4D97-AF65-F5344CB8AC3E}">
        <p14:creationId xmlns:p14="http://schemas.microsoft.com/office/powerpoint/2010/main" val="76830871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Lst>
  <p:transition spd="med"/>
  <p:txStyles>
    <p:titleStyle>
      <a:lvl1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1pPr>
      <a:lvl2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2pPr>
      <a:lvl3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3pPr>
      <a:lvl4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4pPr>
      <a:lvl5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5pPr>
      <a:lvl6pPr marL="0" marR="0" indent="22860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6pPr>
      <a:lvl7pPr marL="0" marR="0" indent="27432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7pPr>
      <a:lvl8pPr marL="0" marR="0" indent="32004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8pPr>
      <a:lvl9pPr marL="0" marR="0" indent="36576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9pPr>
    </p:titleStyle>
    <p:bodyStyle>
      <a:lvl1pPr marL="342900" marR="0" indent="-3429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1pPr>
      <a:lvl2pPr marL="342900" marR="0" indent="114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2pPr>
      <a:lvl3pPr marL="342900" marR="0" indent="571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3pPr>
      <a:lvl4pPr marL="342900" marR="0" indent="1028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4pPr>
      <a:lvl5pPr marL="342900" marR="0" indent="14859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5pPr>
      <a:lvl6pPr marL="342900" marR="0" indent="19431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6pPr>
      <a:lvl7pPr marL="342900" marR="0" indent="2400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7pPr>
      <a:lvl8pPr marL="342900" marR="0" indent="2857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8pPr>
      <a:lvl9pPr marL="342900" marR="0" indent="3314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9pPr>
    </p:bodyStyle>
    <p:otherStyle>
      <a:lvl1pPr marL="0" marR="0" indent="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Impossible_color#/media/File:Chimerical-color-demo.svg" TargetMode="External"/><Relationship Id="rId2" Type="http://schemas.openxmlformats.org/officeDocument/2006/relationships/hyperlink" Target="https://kaiserscience.wordpress.com/physics/electromagnetism/perception-of-color/" TargetMode="External"/><Relationship Id="rId1" Type="http://schemas.openxmlformats.org/officeDocument/2006/relationships/slideLayout" Target="../slideLayouts/slideLayout2.xml"/><Relationship Id="rId5" Type="http://schemas.openxmlformats.org/officeDocument/2006/relationships/hyperlink" Target="https://commons.wikimedia.org/wiki/File:Ventral-dorsal_streams.svg" TargetMode="External"/><Relationship Id="rId4" Type="http://schemas.openxmlformats.org/officeDocument/2006/relationships/hyperlink" Target="http://usd-apps.usd.edu/coglab/InverseFlag.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Bild 3" descr="Bild 3"/>
          <p:cNvPicPr>
            <a:picLocks noChangeAspect="1"/>
          </p:cNvPicPr>
          <p:nvPr/>
        </p:nvPicPr>
        <p:blipFill>
          <a:blip r:embed="rId2"/>
          <a:stretch>
            <a:fillRect/>
          </a:stretch>
        </p:blipFill>
        <p:spPr>
          <a:xfrm>
            <a:off x="694531" y="1295870"/>
            <a:ext cx="7251701" cy="48260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Titel 1"/>
          <p:cNvSpPr txBox="1">
            <a:spLocks noGrp="1"/>
          </p:cNvSpPr>
          <p:nvPr>
            <p:ph type="title"/>
          </p:nvPr>
        </p:nvSpPr>
        <p:spPr>
          <a:prstGeom prst="rect">
            <a:avLst/>
          </a:prstGeom>
        </p:spPr>
        <p:txBody>
          <a:bodyPr>
            <a:noAutofit/>
          </a:bodyPr>
          <a:lstStyle/>
          <a:p>
            <a:r>
              <a:rPr sz="3200" dirty="0" err="1"/>
              <a:t>Farbsehen</a:t>
            </a:r>
            <a:r>
              <a:rPr sz="3200" dirty="0"/>
              <a:t>  </a:t>
            </a:r>
            <a:br>
              <a:rPr lang="de-DE" sz="3200" dirty="0"/>
            </a:br>
            <a:r>
              <a:rPr sz="2400" dirty="0" err="1"/>
              <a:t>Überprüfung</a:t>
            </a:r>
            <a:r>
              <a:rPr sz="2400" dirty="0"/>
              <a:t> der </a:t>
            </a:r>
            <a:r>
              <a:rPr sz="2400" dirty="0" err="1"/>
              <a:t>trichromatischen</a:t>
            </a:r>
            <a:r>
              <a:rPr sz="2400" dirty="0"/>
              <a:t> </a:t>
            </a:r>
            <a:r>
              <a:rPr sz="2400" dirty="0" err="1"/>
              <a:t>Theorie</a:t>
            </a:r>
            <a:endParaRPr sz="3200" dirty="0"/>
          </a:p>
        </p:txBody>
      </p:sp>
      <p:sp>
        <p:nvSpPr>
          <p:cNvPr id="375" name="Inverse Flag, o.D."/>
          <p:cNvSpPr txBox="1"/>
          <p:nvPr/>
        </p:nvSpPr>
        <p:spPr>
          <a:xfrm>
            <a:off x="136485" y="5108472"/>
            <a:ext cx="905977"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800">
                <a:latin typeface="D-DIN"/>
                <a:ea typeface="D-DIN"/>
                <a:cs typeface="D-DIN"/>
                <a:sym typeface="D-DIN"/>
              </a:defRPr>
            </a:lvl1pPr>
          </a:lstStyle>
          <a:p>
            <a:r>
              <a:t>Inverse Flag, o.D.</a:t>
            </a:r>
          </a:p>
        </p:txBody>
      </p:sp>
      <p:pic>
        <p:nvPicPr>
          <p:cNvPr id="376" name="flag_illusion.jpeg" descr="flag_illusion.jpeg"/>
          <p:cNvPicPr>
            <a:picLocks noChangeAspect="1"/>
          </p:cNvPicPr>
          <p:nvPr/>
        </p:nvPicPr>
        <p:blipFill>
          <a:blip r:embed="rId3"/>
          <a:stretch>
            <a:fillRect/>
          </a:stretch>
        </p:blipFill>
        <p:spPr>
          <a:xfrm>
            <a:off x="153574" y="3063622"/>
            <a:ext cx="3810001" cy="2032001"/>
          </a:xfrm>
          <a:prstGeom prst="rect">
            <a:avLst/>
          </a:prstGeom>
          <a:ln w="12700">
            <a:miter lim="400000"/>
          </a:ln>
        </p:spPr>
      </p:pic>
      <p:sp>
        <p:nvSpPr>
          <p:cNvPr id="377" name="Abbildung 8…"/>
          <p:cNvSpPr txBox="1"/>
          <p:nvPr/>
        </p:nvSpPr>
        <p:spPr>
          <a:xfrm>
            <a:off x="148600" y="2679807"/>
            <a:ext cx="4063695"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000" b="1">
                <a:latin typeface="D-DIN"/>
                <a:ea typeface="D-DIN"/>
                <a:cs typeface="D-DIN"/>
                <a:sym typeface="D-DIN"/>
              </a:defRPr>
            </a:pPr>
            <a:r>
              <a:t>Abbildung 8</a:t>
            </a:r>
          </a:p>
          <a:p>
            <a:pPr defTabSz="457200">
              <a:defRPr sz="1000">
                <a:latin typeface="D-DIN"/>
                <a:ea typeface="D-DIN"/>
                <a:cs typeface="D-DIN"/>
                <a:sym typeface="D-DIN"/>
              </a:defRPr>
            </a:pPr>
            <a:r>
              <a:t>Experiment mit einer einfachen visuellen Illusion.</a:t>
            </a:r>
          </a:p>
        </p:txBody>
      </p:sp>
      <p:sp>
        <p:nvSpPr>
          <p:cNvPr id="378" name="Linie"/>
          <p:cNvSpPr/>
          <p:nvPr/>
        </p:nvSpPr>
        <p:spPr>
          <a:xfrm>
            <a:off x="4094748" y="4078701"/>
            <a:ext cx="444603" cy="1"/>
          </a:xfrm>
          <a:prstGeom prst="line">
            <a:avLst/>
          </a:prstGeom>
          <a:ln w="25400">
            <a:solidFill>
              <a:srgbClr val="000000"/>
            </a:solidFill>
            <a:tailEnd type="triangle"/>
          </a:ln>
        </p:spPr>
        <p:txBody>
          <a:bodyPr lIns="45719" rIns="45719"/>
          <a:lstStyle/>
          <a:p>
            <a:endParaRPr/>
          </a:p>
        </p:txBody>
      </p:sp>
      <p:sp>
        <p:nvSpPr>
          <p:cNvPr id="379" name="Experiment:…"/>
          <p:cNvSpPr txBox="1"/>
          <p:nvPr/>
        </p:nvSpPr>
        <p:spPr>
          <a:xfrm>
            <a:off x="990306" y="1205747"/>
            <a:ext cx="6312735" cy="1310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defTabSz="457200">
              <a:defRPr sz="2000">
                <a:latin typeface="D-DIN"/>
                <a:ea typeface="D-DIN"/>
                <a:cs typeface="D-DIN"/>
                <a:sym typeface="D-DIN"/>
              </a:defRPr>
            </a:pPr>
            <a:r>
              <a:t>Experiment: </a:t>
            </a:r>
          </a:p>
          <a:p>
            <a:pPr algn="ctr" defTabSz="457200">
              <a:defRPr sz="2000">
                <a:latin typeface="D-DIN"/>
                <a:ea typeface="D-DIN"/>
                <a:cs typeface="D-DIN"/>
                <a:sym typeface="D-DIN"/>
              </a:defRPr>
            </a:pPr>
            <a:r>
              <a:t>Bitte schaut für mind. 30s auf den weißen Punkt und danach auf die weiße Fläche rechts. </a:t>
            </a:r>
          </a:p>
          <a:p>
            <a:pPr algn="ctr" defTabSz="457200">
              <a:defRPr sz="2000">
                <a:latin typeface="D-DIN"/>
                <a:ea typeface="D-DIN"/>
                <a:cs typeface="D-DIN"/>
                <a:sym typeface="D-DIN"/>
              </a:defRPr>
            </a:pPr>
            <a:r>
              <a:t>Was seht ihr?</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opponent-process-retina-cells.gif" descr="opponent-process-retina-cells.gif"/>
          <p:cNvPicPr>
            <a:picLocks noChangeAspect="1"/>
          </p:cNvPicPr>
          <p:nvPr/>
        </p:nvPicPr>
        <p:blipFill>
          <a:blip r:embed="rId2"/>
          <a:srcRect l="30949" t="13444" r="33305" b="3096"/>
          <a:stretch>
            <a:fillRect/>
          </a:stretch>
        </p:blipFill>
        <p:spPr>
          <a:xfrm>
            <a:off x="193980" y="1675029"/>
            <a:ext cx="2397979" cy="4199102"/>
          </a:xfrm>
          <a:prstGeom prst="rect">
            <a:avLst/>
          </a:prstGeom>
          <a:ln w="12700">
            <a:miter lim="400000"/>
          </a:ln>
        </p:spPr>
      </p:pic>
      <p:sp>
        <p:nvSpPr>
          <p:cNvPr id="384" name="Titel 1"/>
          <p:cNvSpPr txBox="1">
            <a:spLocks noGrp="1"/>
          </p:cNvSpPr>
          <p:nvPr>
            <p:ph type="title"/>
          </p:nvPr>
        </p:nvSpPr>
        <p:spPr>
          <a:prstGeom prst="rect">
            <a:avLst/>
          </a:prstGeom>
        </p:spPr>
        <p:txBody>
          <a:bodyPr>
            <a:normAutofit/>
          </a:bodyPr>
          <a:lstStyle/>
          <a:p>
            <a:r>
              <a:t>Farbsehen - Gegenfarbetheorie</a:t>
            </a:r>
          </a:p>
        </p:txBody>
      </p:sp>
      <p:sp>
        <p:nvSpPr>
          <p:cNvPr id="388" name="Abbildung 9…"/>
          <p:cNvSpPr txBox="1"/>
          <p:nvPr/>
        </p:nvSpPr>
        <p:spPr>
          <a:xfrm>
            <a:off x="243916" y="1324415"/>
            <a:ext cx="4063695"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000" b="1">
                <a:latin typeface="D-DIN"/>
                <a:ea typeface="D-DIN"/>
                <a:cs typeface="D-DIN"/>
                <a:sym typeface="D-DIN"/>
              </a:defRPr>
            </a:pPr>
            <a:r>
              <a:t>Abbildung 9</a:t>
            </a:r>
          </a:p>
          <a:p>
            <a:pPr defTabSz="457200">
              <a:defRPr sz="1000">
                <a:latin typeface="D-DIN"/>
                <a:ea typeface="D-DIN"/>
                <a:cs typeface="D-DIN"/>
                <a:sym typeface="D-DIN"/>
              </a:defRPr>
            </a:pPr>
            <a:r>
              <a:t>Gegenfarbenneuronen.</a:t>
            </a:r>
          </a:p>
        </p:txBody>
      </p:sp>
      <p:sp>
        <p:nvSpPr>
          <p:cNvPr id="389" name="trichromatische Theorie: Farbeindruck entsteht durch additive Kombination der Information aus den 3 Zapfen, Informationen werden getrennt in den primären sensorischen Kortex geleitet (Young &amp; Helmholtz, ca. 1850)…"/>
          <p:cNvSpPr txBox="1"/>
          <p:nvPr/>
        </p:nvSpPr>
        <p:spPr>
          <a:xfrm>
            <a:off x="3187544" y="1873056"/>
            <a:ext cx="5204540" cy="35414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defTabSz="457200">
              <a:lnSpc>
                <a:spcPts val="2000"/>
              </a:lnSpc>
              <a:spcBef>
                <a:spcPts val="1000"/>
              </a:spcBef>
              <a:buSzPct val="100000"/>
              <a:defRPr sz="1500">
                <a:latin typeface="D-DIN"/>
                <a:ea typeface="D-DIN"/>
                <a:cs typeface="D-DIN"/>
                <a:sym typeface="D-DIN"/>
              </a:defRPr>
            </a:pPr>
            <a:r>
              <a:rPr sz="1700" b="1" dirty="0" err="1"/>
              <a:t>trichromatische</a:t>
            </a:r>
            <a:r>
              <a:rPr sz="1700" b="1" dirty="0"/>
              <a:t> </a:t>
            </a:r>
            <a:r>
              <a:rPr sz="1700" b="1" dirty="0" err="1"/>
              <a:t>Theorie</a:t>
            </a:r>
            <a:r>
              <a:rPr sz="1700" b="1" dirty="0"/>
              <a:t>:</a:t>
            </a:r>
            <a:r>
              <a:rPr b="1" dirty="0"/>
              <a:t> </a:t>
            </a:r>
            <a:r>
              <a:rPr dirty="0" err="1"/>
              <a:t>Farbeindruck</a:t>
            </a:r>
            <a:r>
              <a:rPr dirty="0"/>
              <a:t> </a:t>
            </a:r>
            <a:r>
              <a:rPr dirty="0" err="1"/>
              <a:t>entsteht</a:t>
            </a:r>
            <a:r>
              <a:rPr dirty="0"/>
              <a:t> </a:t>
            </a:r>
            <a:r>
              <a:rPr dirty="0" err="1"/>
              <a:t>durch</a:t>
            </a:r>
            <a:r>
              <a:rPr dirty="0"/>
              <a:t> additive </a:t>
            </a:r>
            <a:r>
              <a:rPr dirty="0" err="1"/>
              <a:t>Kombination</a:t>
            </a:r>
            <a:r>
              <a:rPr dirty="0"/>
              <a:t> der Information </a:t>
            </a:r>
            <a:r>
              <a:rPr dirty="0" err="1"/>
              <a:t>aus</a:t>
            </a:r>
            <a:r>
              <a:rPr dirty="0"/>
              <a:t> den 3 </a:t>
            </a:r>
            <a:r>
              <a:rPr dirty="0" err="1"/>
              <a:t>Zapfen</a:t>
            </a:r>
            <a:r>
              <a:rPr dirty="0"/>
              <a:t>, </a:t>
            </a:r>
            <a:r>
              <a:rPr dirty="0" err="1"/>
              <a:t>Informationen</a:t>
            </a:r>
            <a:r>
              <a:rPr dirty="0"/>
              <a:t> </a:t>
            </a:r>
            <a:r>
              <a:rPr dirty="0" err="1"/>
              <a:t>werden</a:t>
            </a:r>
            <a:r>
              <a:rPr dirty="0"/>
              <a:t> </a:t>
            </a:r>
            <a:r>
              <a:rPr u="sng" dirty="0" err="1"/>
              <a:t>getrennt</a:t>
            </a:r>
            <a:r>
              <a:rPr dirty="0"/>
              <a:t> in den </a:t>
            </a:r>
            <a:r>
              <a:rPr dirty="0" err="1"/>
              <a:t>primären</a:t>
            </a:r>
            <a:r>
              <a:rPr dirty="0"/>
              <a:t> </a:t>
            </a:r>
            <a:r>
              <a:rPr dirty="0" err="1"/>
              <a:t>sensorischen</a:t>
            </a:r>
            <a:r>
              <a:rPr dirty="0"/>
              <a:t> </a:t>
            </a:r>
            <a:r>
              <a:rPr dirty="0" err="1"/>
              <a:t>Kortex</a:t>
            </a:r>
            <a:r>
              <a:rPr dirty="0"/>
              <a:t> </a:t>
            </a:r>
            <a:r>
              <a:rPr dirty="0" err="1"/>
              <a:t>geleitet</a:t>
            </a:r>
            <a:r>
              <a:rPr dirty="0"/>
              <a:t> </a:t>
            </a:r>
            <a:r>
              <a:rPr sz="1200" dirty="0"/>
              <a:t>(Young &amp; Helmholtz, ca. 1850)</a:t>
            </a:r>
            <a:endParaRPr lang="de-DE" sz="1200" dirty="0"/>
          </a:p>
          <a:p>
            <a:pPr defTabSz="457200">
              <a:lnSpc>
                <a:spcPts val="2000"/>
              </a:lnSpc>
              <a:spcBef>
                <a:spcPts val="1000"/>
              </a:spcBef>
              <a:buSzPct val="100000"/>
              <a:defRPr sz="1500">
                <a:latin typeface="D-DIN"/>
                <a:ea typeface="D-DIN"/>
                <a:cs typeface="D-DIN"/>
                <a:sym typeface="D-DIN"/>
              </a:defRPr>
            </a:pPr>
            <a:r>
              <a:rPr dirty="0"/>
              <a:t>—&gt; </a:t>
            </a:r>
            <a:r>
              <a:rPr dirty="0" err="1"/>
              <a:t>Warum</a:t>
            </a:r>
            <a:r>
              <a:rPr dirty="0"/>
              <a:t> </a:t>
            </a:r>
            <a:r>
              <a:rPr dirty="0" err="1"/>
              <a:t>sieht</a:t>
            </a:r>
            <a:r>
              <a:rPr dirty="0"/>
              <a:t> man </a:t>
            </a:r>
            <a:r>
              <a:rPr dirty="0" err="1"/>
              <a:t>dann</a:t>
            </a:r>
            <a:r>
              <a:rPr dirty="0"/>
              <a:t> </a:t>
            </a:r>
            <a:r>
              <a:rPr dirty="0" err="1"/>
              <a:t>Nachbilder</a:t>
            </a:r>
            <a:r>
              <a:rPr dirty="0"/>
              <a:t> in </a:t>
            </a:r>
            <a:r>
              <a:rPr dirty="0" err="1"/>
              <a:t>Komplementärfarben</a:t>
            </a:r>
            <a:r>
              <a:rPr dirty="0"/>
              <a:t>?</a:t>
            </a:r>
          </a:p>
          <a:p>
            <a:pPr marL="150394" indent="-150394" defTabSz="457200">
              <a:lnSpc>
                <a:spcPts val="2000"/>
              </a:lnSpc>
              <a:spcBef>
                <a:spcPts val="1000"/>
              </a:spcBef>
              <a:buSzPct val="100000"/>
              <a:buChar char="•"/>
              <a:defRPr sz="1500">
                <a:latin typeface="D-DIN"/>
                <a:ea typeface="D-DIN"/>
                <a:cs typeface="D-DIN"/>
                <a:sym typeface="D-DIN"/>
              </a:defRPr>
            </a:pPr>
            <a:endParaRPr dirty="0"/>
          </a:p>
          <a:p>
            <a:pPr defTabSz="457200">
              <a:lnSpc>
                <a:spcPts val="2000"/>
              </a:lnSpc>
              <a:spcBef>
                <a:spcPts val="1000"/>
              </a:spcBef>
              <a:buSzPct val="100000"/>
              <a:defRPr sz="1500">
                <a:latin typeface="D-DIN"/>
                <a:ea typeface="D-DIN"/>
                <a:cs typeface="D-DIN"/>
                <a:sym typeface="D-DIN"/>
              </a:defRPr>
            </a:pPr>
            <a:r>
              <a:rPr sz="1700" b="1" dirty="0" err="1"/>
              <a:t>Opponenten</a:t>
            </a:r>
            <a:r>
              <a:rPr sz="1700" b="1" dirty="0"/>
              <a:t>- </a:t>
            </a:r>
            <a:r>
              <a:rPr sz="1700" b="1" dirty="0" err="1"/>
              <a:t>bzw</a:t>
            </a:r>
            <a:r>
              <a:rPr sz="1700" b="1" dirty="0"/>
              <a:t>. </a:t>
            </a:r>
            <a:r>
              <a:rPr sz="1700" b="1" dirty="0" err="1"/>
              <a:t>Gegenfarbentheorie</a:t>
            </a:r>
            <a:r>
              <a:rPr dirty="0"/>
              <a:t> </a:t>
            </a:r>
            <a:r>
              <a:rPr sz="1000" dirty="0"/>
              <a:t>(</a:t>
            </a:r>
            <a:r>
              <a:rPr sz="1000" dirty="0" err="1"/>
              <a:t>Hering</a:t>
            </a:r>
            <a:r>
              <a:rPr sz="1000" dirty="0"/>
              <a:t>, 1874)</a:t>
            </a:r>
          </a:p>
          <a:p>
            <a:pPr marL="531394" lvl="1" indent="-150394" defTabSz="457200">
              <a:lnSpc>
                <a:spcPts val="2000"/>
              </a:lnSpc>
              <a:spcBef>
                <a:spcPts val="1000"/>
              </a:spcBef>
              <a:buSzPct val="100000"/>
              <a:buChar char="•"/>
              <a:defRPr sz="1500" b="1">
                <a:latin typeface="D-DIN"/>
                <a:ea typeface="D-DIN"/>
                <a:cs typeface="D-DIN"/>
                <a:sym typeface="D-DIN"/>
              </a:defRPr>
            </a:pPr>
            <a:r>
              <a:rPr dirty="0" err="1"/>
              <a:t>Opponentenpaare</a:t>
            </a:r>
            <a:r>
              <a:rPr dirty="0"/>
              <a:t>: Schwarz-</a:t>
            </a:r>
            <a:r>
              <a:rPr dirty="0" err="1"/>
              <a:t>Weiß</a:t>
            </a:r>
            <a:r>
              <a:rPr dirty="0"/>
              <a:t>, Rot-</a:t>
            </a:r>
            <a:r>
              <a:rPr dirty="0" err="1"/>
              <a:t>Grün</a:t>
            </a:r>
            <a:r>
              <a:rPr dirty="0"/>
              <a:t>, </a:t>
            </a:r>
            <a:r>
              <a:rPr dirty="0" err="1"/>
              <a:t>Blau</a:t>
            </a:r>
            <a:r>
              <a:rPr dirty="0"/>
              <a:t>-Gelb</a:t>
            </a:r>
          </a:p>
          <a:p>
            <a:pPr marL="531394" lvl="1" indent="-150394" defTabSz="457200">
              <a:lnSpc>
                <a:spcPts val="2000"/>
              </a:lnSpc>
              <a:spcBef>
                <a:spcPts val="1000"/>
              </a:spcBef>
              <a:buSzPct val="100000"/>
              <a:buChar char="•"/>
              <a:defRPr sz="1500">
                <a:latin typeface="D-DIN"/>
                <a:ea typeface="D-DIN"/>
                <a:cs typeface="D-DIN"/>
                <a:sym typeface="D-DIN"/>
              </a:defRPr>
            </a:pPr>
            <a:r>
              <a:rPr dirty="0"/>
              <a:t>Idee: </a:t>
            </a:r>
            <a:r>
              <a:rPr dirty="0" err="1"/>
              <a:t>Inaktivität</a:t>
            </a:r>
            <a:r>
              <a:rPr dirty="0"/>
              <a:t> und </a:t>
            </a:r>
            <a:r>
              <a:rPr dirty="0" err="1"/>
              <a:t>Aktivität</a:t>
            </a:r>
            <a:r>
              <a:rPr dirty="0"/>
              <a:t> </a:t>
            </a:r>
            <a:r>
              <a:rPr dirty="0" err="1"/>
              <a:t>haben</a:t>
            </a:r>
            <a:r>
              <a:rPr dirty="0"/>
              <a:t> </a:t>
            </a:r>
            <a:r>
              <a:rPr dirty="0" err="1"/>
              <a:t>eigene</a:t>
            </a:r>
            <a:r>
              <a:rPr dirty="0"/>
              <a:t> </a:t>
            </a:r>
            <a:r>
              <a:rPr dirty="0" err="1"/>
              <a:t>Bedeutung</a:t>
            </a:r>
            <a:r>
              <a:rPr dirty="0"/>
              <a:t>: </a:t>
            </a:r>
            <a:r>
              <a:rPr dirty="0" err="1"/>
              <a:t>z.B.</a:t>
            </a:r>
            <a:r>
              <a:rPr dirty="0"/>
              <a:t> </a:t>
            </a:r>
            <a:r>
              <a:rPr dirty="0" err="1"/>
              <a:t>Hemmung</a:t>
            </a:r>
            <a:r>
              <a:rPr dirty="0"/>
              <a:t> des Rot-</a:t>
            </a:r>
            <a:r>
              <a:rPr dirty="0" err="1"/>
              <a:t>Grün</a:t>
            </a:r>
            <a:r>
              <a:rPr dirty="0"/>
              <a:t>-</a:t>
            </a:r>
            <a:r>
              <a:rPr dirty="0" err="1"/>
              <a:t>Gegenneurons</a:t>
            </a:r>
            <a:r>
              <a:rPr dirty="0"/>
              <a:t> </a:t>
            </a:r>
            <a:r>
              <a:rPr dirty="0" err="1"/>
              <a:t>bedeutet</a:t>
            </a:r>
            <a:r>
              <a:rPr dirty="0"/>
              <a:t> </a:t>
            </a:r>
            <a:r>
              <a:rPr dirty="0" err="1"/>
              <a:t>Grün</a:t>
            </a:r>
            <a:r>
              <a:rPr dirty="0"/>
              <a:t>, </a:t>
            </a:r>
            <a:r>
              <a:rPr dirty="0" err="1"/>
              <a:t>Aktivität</a:t>
            </a:r>
            <a:r>
              <a:rPr dirty="0"/>
              <a:t> </a:t>
            </a:r>
            <a:r>
              <a:rPr dirty="0" err="1"/>
              <a:t>dagegen</a:t>
            </a:r>
            <a:r>
              <a:rPr dirty="0"/>
              <a:t> Rot</a:t>
            </a:r>
          </a:p>
        </p:txBody>
      </p:sp>
      <p:sp>
        <p:nvSpPr>
          <p:cNvPr id="390" name="Allyn &amp; Bacon, 2011"/>
          <p:cNvSpPr txBox="1"/>
          <p:nvPr/>
        </p:nvSpPr>
        <p:spPr>
          <a:xfrm>
            <a:off x="325093" y="5798670"/>
            <a:ext cx="1011645"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800">
                <a:latin typeface="D-DIN"/>
                <a:ea typeface="D-DIN"/>
                <a:cs typeface="D-DIN"/>
                <a:sym typeface="D-DIN"/>
              </a:defRPr>
            </a:lvl1pPr>
          </a:lstStyle>
          <a:p>
            <a:r>
              <a:t>Allyn &amp; Bacon, 2011</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Titel 1"/>
          <p:cNvSpPr txBox="1">
            <a:spLocks noGrp="1"/>
          </p:cNvSpPr>
          <p:nvPr>
            <p:ph type="title"/>
          </p:nvPr>
        </p:nvSpPr>
        <p:spPr>
          <a:prstGeom prst="rect">
            <a:avLst/>
          </a:prstGeom>
        </p:spPr>
        <p:txBody>
          <a:bodyPr>
            <a:normAutofit fontScale="90000"/>
          </a:bodyPr>
          <a:lstStyle/>
          <a:p>
            <a:r>
              <a:t>Farbsehen - „unmögliche“ Farben</a:t>
            </a:r>
          </a:p>
        </p:txBody>
      </p:sp>
      <p:pic>
        <p:nvPicPr>
          <p:cNvPr id="395" name="Chimerical-color-demopng.png" descr="Chimerical-color-demopng.png"/>
          <p:cNvPicPr>
            <a:picLocks noChangeAspect="1"/>
          </p:cNvPicPr>
          <p:nvPr/>
        </p:nvPicPr>
        <p:blipFill>
          <a:blip r:embed="rId3"/>
          <a:srcRect t="45685" b="25760"/>
          <a:stretch>
            <a:fillRect/>
          </a:stretch>
        </p:blipFill>
        <p:spPr>
          <a:xfrm>
            <a:off x="650232" y="4446316"/>
            <a:ext cx="7540581" cy="1617547"/>
          </a:xfrm>
          <a:prstGeom prst="rect">
            <a:avLst/>
          </a:prstGeom>
          <a:ln w="12700">
            <a:miter lim="400000"/>
          </a:ln>
        </p:spPr>
      </p:pic>
      <p:sp>
        <p:nvSpPr>
          <p:cNvPr id="397" name="Chimerical Color Demo Templates, o.D."/>
          <p:cNvSpPr txBox="1"/>
          <p:nvPr/>
        </p:nvSpPr>
        <p:spPr>
          <a:xfrm>
            <a:off x="705005" y="5662853"/>
            <a:ext cx="2163178" cy="8353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marL="609600" indent="-609600" defTabSz="457200">
              <a:lnSpc>
                <a:spcPts val="4400"/>
              </a:lnSpc>
              <a:spcBef>
                <a:spcPts val="1600"/>
              </a:spcBef>
              <a:defRPr sz="1000">
                <a:latin typeface="+mj-lt"/>
                <a:ea typeface="+mj-ea"/>
                <a:cs typeface="+mj-cs"/>
                <a:sym typeface="Times New Roman"/>
              </a:defRPr>
            </a:pPr>
            <a:r>
              <a:rPr i="1" dirty="0"/>
              <a:t>Chimerical Color Demo Templates</a:t>
            </a:r>
            <a:r>
              <a:rPr dirty="0"/>
              <a:t>, </a:t>
            </a:r>
            <a:r>
              <a:rPr dirty="0" err="1"/>
              <a:t>o.D.</a:t>
            </a:r>
            <a:endParaRPr dirty="0"/>
          </a:p>
        </p:txBody>
      </p:sp>
      <p:sp>
        <p:nvSpPr>
          <p:cNvPr id="398" name="Abbildung 11…"/>
          <p:cNvSpPr txBox="1"/>
          <p:nvPr/>
        </p:nvSpPr>
        <p:spPr>
          <a:xfrm>
            <a:off x="754627" y="4183873"/>
            <a:ext cx="4063695"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000" b="1">
                <a:latin typeface="D-DIN"/>
                <a:ea typeface="D-DIN"/>
                <a:cs typeface="D-DIN"/>
                <a:sym typeface="D-DIN"/>
              </a:defRPr>
            </a:pPr>
            <a:r>
              <a:t>Abbildung 11</a:t>
            </a:r>
          </a:p>
          <a:p>
            <a:pPr defTabSz="457200">
              <a:defRPr sz="1000">
                <a:latin typeface="D-DIN"/>
                <a:ea typeface="D-DIN"/>
                <a:cs typeface="D-DIN"/>
                <a:sym typeface="D-DIN"/>
              </a:defRPr>
            </a:pPr>
            <a:r>
              <a:t>Experiment: „Unmögliche“ Farben.</a:t>
            </a:r>
          </a:p>
        </p:txBody>
      </p:sp>
      <p:pic>
        <p:nvPicPr>
          <p:cNvPr id="399" name="Bildschirmfoto 2021-11-15 um 17.02.53.png" descr="Bildschirmfoto 2021-11-15 um 17.02.53.png"/>
          <p:cNvPicPr>
            <a:picLocks noChangeAspect="1"/>
          </p:cNvPicPr>
          <p:nvPr/>
        </p:nvPicPr>
        <p:blipFill>
          <a:blip r:embed="rId4"/>
          <a:srcRect t="15605"/>
          <a:stretch>
            <a:fillRect/>
          </a:stretch>
        </p:blipFill>
        <p:spPr>
          <a:xfrm>
            <a:off x="883859" y="1653787"/>
            <a:ext cx="6827641" cy="2114730"/>
          </a:xfrm>
          <a:prstGeom prst="rect">
            <a:avLst/>
          </a:prstGeom>
          <a:ln w="12700">
            <a:miter lim="400000"/>
          </a:ln>
        </p:spPr>
      </p:pic>
      <p:sp>
        <p:nvSpPr>
          <p:cNvPr id="400" name="Abbildung 10…"/>
          <p:cNvSpPr txBox="1"/>
          <p:nvPr/>
        </p:nvSpPr>
        <p:spPr>
          <a:xfrm>
            <a:off x="705005" y="1272982"/>
            <a:ext cx="4063695"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000" b="1">
                <a:latin typeface="D-DIN"/>
                <a:ea typeface="D-DIN"/>
                <a:cs typeface="D-DIN"/>
                <a:sym typeface="D-DIN"/>
              </a:defRPr>
            </a:pPr>
            <a:r>
              <a:t>Abbildung 10</a:t>
            </a:r>
          </a:p>
          <a:p>
            <a:pPr defTabSz="457200">
              <a:defRPr sz="1000">
                <a:latin typeface="D-DIN"/>
                <a:ea typeface="D-DIN"/>
                <a:cs typeface="D-DIN"/>
                <a:sym typeface="D-DIN"/>
              </a:defRPr>
            </a:pPr>
            <a:r>
              <a:t>Gegenfarbenneuronen</a:t>
            </a:r>
          </a:p>
        </p:txBody>
      </p:sp>
      <p:sp>
        <p:nvSpPr>
          <p:cNvPr id="401" name="Mark, Connors &amp; Paradiso, 2016, S. 342"/>
          <p:cNvSpPr txBox="1"/>
          <p:nvPr/>
        </p:nvSpPr>
        <p:spPr>
          <a:xfrm>
            <a:off x="792497" y="3777025"/>
            <a:ext cx="1928277" cy="2024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800"/>
            </a:lvl1pPr>
          </a:lstStyle>
          <a:p>
            <a:r>
              <a:t>Mark, Connors &amp; Paradiso, 2016, S. 342</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5" name="Titel 1"/>
          <p:cNvSpPr txBox="1">
            <a:spLocks noGrp="1"/>
          </p:cNvSpPr>
          <p:nvPr>
            <p:ph type="title"/>
          </p:nvPr>
        </p:nvSpPr>
        <p:spPr>
          <a:prstGeom prst="rect">
            <a:avLst/>
          </a:prstGeom>
        </p:spPr>
        <p:txBody>
          <a:bodyPr>
            <a:normAutofit fontScale="90000"/>
          </a:bodyPr>
          <a:lstStyle/>
          <a:p>
            <a:r>
              <a:t>Farbsehen - „unmögliche“ Farben</a:t>
            </a:r>
          </a:p>
        </p:txBody>
      </p:sp>
      <p:pic>
        <p:nvPicPr>
          <p:cNvPr id="409" name="Chimerical-color-demopng.png" descr="Chimerical-color-demopng.png"/>
          <p:cNvPicPr>
            <a:picLocks noChangeAspect="1"/>
          </p:cNvPicPr>
          <p:nvPr/>
        </p:nvPicPr>
        <p:blipFill>
          <a:blip r:embed="rId3"/>
          <a:srcRect t="18708"/>
          <a:stretch>
            <a:fillRect/>
          </a:stretch>
        </p:blipFill>
        <p:spPr>
          <a:xfrm>
            <a:off x="952800" y="1621397"/>
            <a:ext cx="7017005" cy="4285327"/>
          </a:xfrm>
          <a:prstGeom prst="rect">
            <a:avLst/>
          </a:prstGeom>
          <a:ln w="12700">
            <a:miter lim="400000"/>
          </a:ln>
        </p:spPr>
      </p:pic>
      <p:sp>
        <p:nvSpPr>
          <p:cNvPr id="410" name="Abbildung 12…"/>
          <p:cNvSpPr txBox="1"/>
          <p:nvPr/>
        </p:nvSpPr>
        <p:spPr>
          <a:xfrm>
            <a:off x="1044008" y="1240136"/>
            <a:ext cx="4063694"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000" b="1">
                <a:latin typeface="D-DIN"/>
                <a:ea typeface="D-DIN"/>
                <a:cs typeface="D-DIN"/>
                <a:sym typeface="D-DIN"/>
              </a:defRPr>
            </a:pPr>
            <a:r>
              <a:t>Abbildung 12</a:t>
            </a:r>
          </a:p>
          <a:p>
            <a:pPr defTabSz="457200">
              <a:defRPr sz="1000">
                <a:latin typeface="D-DIN"/>
                <a:ea typeface="D-DIN"/>
                <a:cs typeface="D-DIN"/>
                <a:sym typeface="D-DIN"/>
              </a:defRPr>
            </a:pPr>
            <a:r>
              <a:t>Experiment: „Unmögliche“ Farben.</a:t>
            </a:r>
          </a:p>
        </p:txBody>
      </p:sp>
      <p:sp>
        <p:nvSpPr>
          <p:cNvPr id="411" name="Chimerical Color Demo Templates, o.D."/>
          <p:cNvSpPr txBox="1"/>
          <p:nvPr/>
        </p:nvSpPr>
        <p:spPr>
          <a:xfrm>
            <a:off x="1009149" y="5922241"/>
            <a:ext cx="2163178" cy="8353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marL="609600" indent="-609600" defTabSz="457200">
              <a:lnSpc>
                <a:spcPts val="4400"/>
              </a:lnSpc>
              <a:spcBef>
                <a:spcPts val="1600"/>
              </a:spcBef>
              <a:defRPr sz="1000">
                <a:latin typeface="+mj-lt"/>
                <a:ea typeface="+mj-ea"/>
                <a:cs typeface="+mj-cs"/>
                <a:sym typeface="Times New Roman"/>
              </a:defRPr>
            </a:pPr>
            <a:r>
              <a:rPr i="1" dirty="0"/>
              <a:t>Chimerical Color Demo Templates</a:t>
            </a:r>
            <a:r>
              <a:rPr dirty="0"/>
              <a:t>, </a:t>
            </a:r>
            <a:r>
              <a:rPr dirty="0" err="1"/>
              <a:t>o.D.</a:t>
            </a:r>
            <a:endParaRPr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Titel 1"/>
          <p:cNvSpPr txBox="1">
            <a:spLocks noGrp="1"/>
          </p:cNvSpPr>
          <p:nvPr>
            <p:ph type="title"/>
          </p:nvPr>
        </p:nvSpPr>
        <p:spPr>
          <a:prstGeom prst="rect">
            <a:avLst/>
          </a:prstGeom>
        </p:spPr>
        <p:txBody>
          <a:bodyPr>
            <a:noAutofit/>
          </a:bodyPr>
          <a:lstStyle/>
          <a:p>
            <a:r>
              <a:rPr sz="2800" dirty="0" err="1"/>
              <a:t>Wiederholung</a:t>
            </a:r>
            <a:br>
              <a:rPr lang="de-DE" sz="2800" dirty="0"/>
            </a:br>
            <a:r>
              <a:rPr lang="de-DE" sz="2000" dirty="0"/>
              <a:t>K</a:t>
            </a:r>
            <a:r>
              <a:rPr sz="2000" dirty="0" err="1"/>
              <a:t>ortikale</a:t>
            </a:r>
            <a:r>
              <a:rPr sz="2000" dirty="0"/>
              <a:t> </a:t>
            </a:r>
            <a:r>
              <a:rPr sz="2000" dirty="0" err="1"/>
              <a:t>Verarbeitung</a:t>
            </a:r>
            <a:r>
              <a:rPr sz="2000" dirty="0"/>
              <a:t> von </a:t>
            </a:r>
            <a:r>
              <a:rPr sz="2000" dirty="0" err="1"/>
              <a:t>visuellen</a:t>
            </a:r>
            <a:r>
              <a:rPr sz="2000" dirty="0"/>
              <a:t> </a:t>
            </a:r>
            <a:r>
              <a:rPr sz="2000" dirty="0" err="1"/>
              <a:t>Informationen</a:t>
            </a:r>
            <a:endParaRPr sz="2800" dirty="0"/>
          </a:p>
        </p:txBody>
      </p:sp>
      <p:sp>
        <p:nvSpPr>
          <p:cNvPr id="9" name="Text Placeholder 8">
            <a:extLst>
              <a:ext uri="{FF2B5EF4-FFF2-40B4-BE49-F238E27FC236}">
                <a16:creationId xmlns:a16="http://schemas.microsoft.com/office/drawing/2014/main" id="{2B03E06E-9A49-4637-9115-164141849B19}"/>
              </a:ext>
            </a:extLst>
          </p:cNvPr>
          <p:cNvSpPr>
            <a:spLocks noGrp="1"/>
          </p:cNvSpPr>
          <p:nvPr>
            <p:ph type="body" idx="10"/>
          </p:nvPr>
        </p:nvSpPr>
        <p:spPr/>
        <p:txBody>
          <a:bodyPr/>
          <a:lstStyle/>
          <a:p>
            <a:r>
              <a:rPr lang="en-US" dirty="0"/>
              <a:t>Cox and Dean, </a:t>
            </a:r>
            <a:r>
              <a:rPr lang="en-US" i="1" dirty="0"/>
              <a:t>Current Biology</a:t>
            </a:r>
            <a:r>
              <a:rPr lang="en-US" dirty="0"/>
              <a:t>, 2014</a:t>
            </a:r>
          </a:p>
        </p:txBody>
      </p:sp>
      <p:pic>
        <p:nvPicPr>
          <p:cNvPr id="3076" name="Picture 4">
            <a:extLst>
              <a:ext uri="{FF2B5EF4-FFF2-40B4-BE49-F238E27FC236}">
                <a16:creationId xmlns:a16="http://schemas.microsoft.com/office/drawing/2014/main" id="{270D6028-86BC-4B79-8021-86328D8A5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255" y="1010703"/>
            <a:ext cx="5423529" cy="51013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06B2979-4BCE-4037-9C80-628A9200968F}"/>
              </a:ext>
            </a:extLst>
          </p:cNvPr>
          <p:cNvSpPr>
            <a:spLocks noGrp="1"/>
          </p:cNvSpPr>
          <p:nvPr>
            <p:ph type="body" idx="1"/>
          </p:nvPr>
        </p:nvSpPr>
        <p:spPr>
          <a:xfrm>
            <a:off x="431801" y="1628274"/>
            <a:ext cx="3108842" cy="4355431"/>
          </a:xfrm>
        </p:spPr>
        <p:txBody>
          <a:bodyPr>
            <a:normAutofit fontScale="92500" lnSpcReduction="10000"/>
          </a:bodyPr>
          <a:lstStyle/>
          <a:p>
            <a:pPr algn="l" fontAlgn="base"/>
            <a:r>
              <a:rPr lang="en-GB" b="0" dirty="0">
                <a:solidFill>
                  <a:srgbClr val="121212"/>
                </a:solidFill>
                <a:effectLst/>
                <a:latin typeface="+mj-lt"/>
              </a:rPr>
              <a:t>V1 and V2</a:t>
            </a:r>
          </a:p>
          <a:p>
            <a:pPr algn="l" fontAlgn="base"/>
            <a:r>
              <a:rPr lang="en-GB" sz="1800" b="0" i="0" dirty="0">
                <a:solidFill>
                  <a:srgbClr val="000000"/>
                </a:solidFill>
                <a:effectLst/>
              </a:rPr>
              <a:t>Lower-tier human areas revealed by the fMRI retinotopy have proven similar to those in macaque, especially V1 and V2</a:t>
            </a:r>
          </a:p>
          <a:p>
            <a:pPr algn="l" fontAlgn="base"/>
            <a:endParaRPr lang="en-GB" sz="1800" b="0" i="0" dirty="0">
              <a:solidFill>
                <a:srgbClr val="000000"/>
              </a:solidFill>
              <a:effectLst/>
            </a:endParaRPr>
          </a:p>
          <a:p>
            <a:pPr algn="l" fontAlgn="base"/>
            <a:r>
              <a:rPr lang="en-GB" dirty="0">
                <a:latin typeface="+mj-lt"/>
              </a:rPr>
              <a:t>V3 and</a:t>
            </a:r>
            <a:r>
              <a:rPr lang="en-GB" b="0" dirty="0">
                <a:solidFill>
                  <a:srgbClr val="000000"/>
                </a:solidFill>
                <a:effectLst/>
                <a:latin typeface="+mj-lt"/>
              </a:rPr>
              <a:t> V5</a:t>
            </a:r>
          </a:p>
          <a:p>
            <a:pPr algn="l" fontAlgn="base"/>
            <a:r>
              <a:rPr lang="en-GB" sz="1800" b="0" i="0" dirty="0">
                <a:solidFill>
                  <a:srgbClr val="000000"/>
                </a:solidFill>
                <a:effectLst/>
              </a:rPr>
              <a:t>Moderately motion and direction selective</a:t>
            </a:r>
          </a:p>
          <a:p>
            <a:pPr algn="l" fontAlgn="base"/>
            <a:endParaRPr lang="en-GB" sz="1800" b="0" i="0" dirty="0">
              <a:solidFill>
                <a:srgbClr val="000000"/>
              </a:solidFill>
              <a:effectLst/>
            </a:endParaRPr>
          </a:p>
          <a:p>
            <a:pPr algn="l" fontAlgn="base"/>
            <a:r>
              <a:rPr lang="en-GB" dirty="0">
                <a:latin typeface="+mj-lt"/>
              </a:rPr>
              <a:t>V4</a:t>
            </a:r>
          </a:p>
          <a:p>
            <a:pPr algn="l" fontAlgn="base"/>
            <a:r>
              <a:rPr lang="en-GB" sz="1800" dirty="0"/>
              <a:t>H</a:t>
            </a:r>
            <a:r>
              <a:rPr lang="en-GB" sz="1800" b="0" i="0" dirty="0">
                <a:solidFill>
                  <a:srgbClr val="000000"/>
                </a:solidFill>
                <a:effectLst/>
              </a:rPr>
              <a:t>igh </a:t>
            </a:r>
            <a:r>
              <a:rPr lang="en-GB" sz="1800" b="0" i="0" dirty="0" err="1">
                <a:solidFill>
                  <a:srgbClr val="000000"/>
                </a:solidFill>
                <a:effectLst/>
              </a:rPr>
              <a:t>color</a:t>
            </a:r>
            <a:r>
              <a:rPr lang="en-GB" sz="1800" b="0" i="0" dirty="0">
                <a:solidFill>
                  <a:srgbClr val="000000"/>
                </a:solidFill>
                <a:effectLst/>
              </a:rPr>
              <a:t> selectivity in single units from V4(d)</a:t>
            </a:r>
          </a:p>
        </p:txBody>
      </p:sp>
      <p:sp>
        <p:nvSpPr>
          <p:cNvPr id="429" name="Titel 1"/>
          <p:cNvSpPr txBox="1">
            <a:spLocks noGrp="1"/>
          </p:cNvSpPr>
          <p:nvPr>
            <p:ph type="title"/>
          </p:nvPr>
        </p:nvSpPr>
        <p:spPr>
          <a:prstGeom prst="rect">
            <a:avLst/>
          </a:prstGeom>
        </p:spPr>
        <p:txBody>
          <a:bodyPr>
            <a:noAutofit/>
          </a:bodyPr>
          <a:lstStyle/>
          <a:p>
            <a:r>
              <a:rPr sz="2800" dirty="0" err="1"/>
              <a:t>Wiederholung</a:t>
            </a:r>
            <a:br>
              <a:rPr lang="de-DE" sz="2800" dirty="0"/>
            </a:br>
            <a:r>
              <a:rPr lang="de-DE" sz="2000" dirty="0"/>
              <a:t>K</a:t>
            </a:r>
            <a:r>
              <a:rPr sz="2000" dirty="0" err="1"/>
              <a:t>ortikale</a:t>
            </a:r>
            <a:r>
              <a:rPr sz="2000" dirty="0"/>
              <a:t> </a:t>
            </a:r>
            <a:r>
              <a:rPr sz="2000" dirty="0" err="1"/>
              <a:t>Verarbeitung</a:t>
            </a:r>
            <a:r>
              <a:rPr sz="2000" dirty="0"/>
              <a:t> von </a:t>
            </a:r>
            <a:r>
              <a:rPr sz="2000" dirty="0" err="1"/>
              <a:t>visuellen</a:t>
            </a:r>
            <a:r>
              <a:rPr sz="2000" dirty="0"/>
              <a:t> </a:t>
            </a:r>
            <a:r>
              <a:rPr sz="2000" dirty="0" err="1"/>
              <a:t>Informationen</a:t>
            </a:r>
            <a:endParaRPr sz="2800" dirty="0"/>
          </a:p>
        </p:txBody>
      </p:sp>
      <p:sp>
        <p:nvSpPr>
          <p:cNvPr id="9" name="Text Placeholder 8">
            <a:extLst>
              <a:ext uri="{FF2B5EF4-FFF2-40B4-BE49-F238E27FC236}">
                <a16:creationId xmlns:a16="http://schemas.microsoft.com/office/drawing/2014/main" id="{2B03E06E-9A49-4637-9115-164141849B19}"/>
              </a:ext>
            </a:extLst>
          </p:cNvPr>
          <p:cNvSpPr>
            <a:spLocks noGrp="1"/>
          </p:cNvSpPr>
          <p:nvPr>
            <p:ph type="body" idx="10"/>
          </p:nvPr>
        </p:nvSpPr>
        <p:spPr/>
        <p:txBody>
          <a:bodyPr/>
          <a:lstStyle/>
          <a:p>
            <a:r>
              <a:rPr lang="en-US" dirty="0" err="1"/>
              <a:t>Totell</a:t>
            </a:r>
            <a:r>
              <a:rPr lang="en-US" dirty="0"/>
              <a:t> ea., </a:t>
            </a:r>
            <a:r>
              <a:rPr lang="en-US" i="1" dirty="0"/>
              <a:t>Journal of Neuroscience</a:t>
            </a:r>
            <a:r>
              <a:rPr lang="en-US" dirty="0"/>
              <a:t>, 2003</a:t>
            </a:r>
          </a:p>
        </p:txBody>
      </p:sp>
      <p:pic>
        <p:nvPicPr>
          <p:cNvPr id="7" name="Picture 6">
            <a:extLst>
              <a:ext uri="{FF2B5EF4-FFF2-40B4-BE49-F238E27FC236}">
                <a16:creationId xmlns:a16="http://schemas.microsoft.com/office/drawing/2014/main" id="{D84547D8-9EC2-48B3-923C-072ED2368C3E}"/>
              </a:ext>
            </a:extLst>
          </p:cNvPr>
          <p:cNvPicPr>
            <a:picLocks noChangeAspect="1"/>
          </p:cNvPicPr>
          <p:nvPr/>
        </p:nvPicPr>
        <p:blipFill>
          <a:blip r:embed="rId3"/>
          <a:stretch>
            <a:fillRect/>
          </a:stretch>
        </p:blipFill>
        <p:spPr>
          <a:xfrm>
            <a:off x="4051004" y="1628274"/>
            <a:ext cx="4153195" cy="4268561"/>
          </a:xfrm>
          <a:prstGeom prst="rect">
            <a:avLst/>
          </a:prstGeom>
        </p:spPr>
      </p:pic>
    </p:spTree>
    <p:extLst>
      <p:ext uri="{BB962C8B-B14F-4D97-AF65-F5344CB8AC3E}">
        <p14:creationId xmlns:p14="http://schemas.microsoft.com/office/powerpoint/2010/main" val="128635861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97673FA-AE22-42D4-8BDF-43D266D9B76E}"/>
              </a:ext>
            </a:extLst>
          </p:cNvPr>
          <p:cNvSpPr>
            <a:spLocks noGrp="1"/>
          </p:cNvSpPr>
          <p:nvPr>
            <p:ph type="title"/>
          </p:nvPr>
        </p:nvSpPr>
        <p:spPr/>
        <p:txBody>
          <a:bodyPr>
            <a:noAutofit/>
          </a:bodyPr>
          <a:lstStyle/>
          <a:p>
            <a:r>
              <a:rPr lang="de-DE" sz="2800" dirty="0"/>
              <a:t>Wiederholung</a:t>
            </a:r>
            <a:br>
              <a:rPr lang="de-DE" sz="2800" dirty="0"/>
            </a:br>
            <a:r>
              <a:rPr lang="de-DE" sz="2400" dirty="0"/>
              <a:t>Kortikale Verarbeitung von visuellen Informationen</a:t>
            </a:r>
            <a:endParaRPr lang="en-US" sz="2800" dirty="0"/>
          </a:p>
        </p:txBody>
      </p:sp>
      <p:sp>
        <p:nvSpPr>
          <p:cNvPr id="11" name="Text Placeholder 10">
            <a:extLst>
              <a:ext uri="{FF2B5EF4-FFF2-40B4-BE49-F238E27FC236}">
                <a16:creationId xmlns:a16="http://schemas.microsoft.com/office/drawing/2014/main" id="{509162B7-1DC7-4317-BA69-7A0563E0DF36}"/>
              </a:ext>
            </a:extLst>
          </p:cNvPr>
          <p:cNvSpPr>
            <a:spLocks noGrp="1"/>
          </p:cNvSpPr>
          <p:nvPr>
            <p:ph type="body" idx="10"/>
          </p:nvPr>
        </p:nvSpPr>
        <p:spPr/>
        <p:txBody>
          <a:bodyPr/>
          <a:lstStyle/>
          <a:p>
            <a:endParaRPr lang="en-US"/>
          </a:p>
        </p:txBody>
      </p:sp>
      <p:pic>
        <p:nvPicPr>
          <p:cNvPr id="5" name="Picture 4">
            <a:extLst>
              <a:ext uri="{FF2B5EF4-FFF2-40B4-BE49-F238E27FC236}">
                <a16:creationId xmlns:a16="http://schemas.microsoft.com/office/drawing/2014/main" id="{EB9B09D2-F05F-4353-8E26-775713A037E4}"/>
              </a:ext>
            </a:extLst>
          </p:cNvPr>
          <p:cNvPicPr>
            <a:picLocks noChangeAspect="1"/>
          </p:cNvPicPr>
          <p:nvPr/>
        </p:nvPicPr>
        <p:blipFill>
          <a:blip r:embed="rId2"/>
          <a:stretch>
            <a:fillRect/>
          </a:stretch>
        </p:blipFill>
        <p:spPr>
          <a:xfrm>
            <a:off x="4889938" y="1499936"/>
            <a:ext cx="3502801" cy="4605323"/>
          </a:xfrm>
          <a:prstGeom prst="rect">
            <a:avLst/>
          </a:prstGeom>
        </p:spPr>
      </p:pic>
      <p:pic>
        <p:nvPicPr>
          <p:cNvPr id="13" name="Picture 12">
            <a:extLst>
              <a:ext uri="{FF2B5EF4-FFF2-40B4-BE49-F238E27FC236}">
                <a16:creationId xmlns:a16="http://schemas.microsoft.com/office/drawing/2014/main" id="{4E1F7C1A-BEB5-4333-AF79-B41018BAE989}"/>
              </a:ext>
            </a:extLst>
          </p:cNvPr>
          <p:cNvPicPr>
            <a:picLocks noChangeAspect="1"/>
          </p:cNvPicPr>
          <p:nvPr/>
        </p:nvPicPr>
        <p:blipFill>
          <a:blip r:embed="rId3"/>
          <a:stretch>
            <a:fillRect/>
          </a:stretch>
        </p:blipFill>
        <p:spPr>
          <a:xfrm>
            <a:off x="1098323" y="1118893"/>
            <a:ext cx="2929522" cy="1620687"/>
          </a:xfrm>
          <a:prstGeom prst="rect">
            <a:avLst/>
          </a:prstGeom>
        </p:spPr>
      </p:pic>
      <p:pic>
        <p:nvPicPr>
          <p:cNvPr id="15" name="1024px-Ventral-dorsal_streams.svg.png" descr="1024px-Ventral-dorsal_streams.svg.png">
            <a:extLst>
              <a:ext uri="{FF2B5EF4-FFF2-40B4-BE49-F238E27FC236}">
                <a16:creationId xmlns:a16="http://schemas.microsoft.com/office/drawing/2014/main" id="{12F2AEFF-9722-40F4-A5C0-50E3BEE780C7}"/>
              </a:ext>
            </a:extLst>
          </p:cNvPr>
          <p:cNvPicPr>
            <a:picLocks noChangeAspect="1"/>
          </p:cNvPicPr>
          <p:nvPr/>
        </p:nvPicPr>
        <p:blipFill>
          <a:blip r:embed="rId4"/>
          <a:stretch>
            <a:fillRect/>
          </a:stretch>
        </p:blipFill>
        <p:spPr>
          <a:xfrm>
            <a:off x="135061" y="3492718"/>
            <a:ext cx="3331021" cy="2377906"/>
          </a:xfrm>
          <a:prstGeom prst="rect">
            <a:avLst/>
          </a:prstGeom>
          <a:ln w="12700">
            <a:miter lim="400000"/>
          </a:ln>
        </p:spPr>
      </p:pic>
      <p:sp>
        <p:nvSpPr>
          <p:cNvPr id="16" name="Abbildung 13…">
            <a:extLst>
              <a:ext uri="{FF2B5EF4-FFF2-40B4-BE49-F238E27FC236}">
                <a16:creationId xmlns:a16="http://schemas.microsoft.com/office/drawing/2014/main" id="{760BAFE5-4064-4B3B-8A82-1CA5318DE717}"/>
              </a:ext>
            </a:extLst>
          </p:cNvPr>
          <p:cNvSpPr txBox="1"/>
          <p:nvPr/>
        </p:nvSpPr>
        <p:spPr>
          <a:xfrm>
            <a:off x="330469" y="3229632"/>
            <a:ext cx="2122943"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000" b="1">
                <a:latin typeface="D-DIN"/>
                <a:ea typeface="D-DIN"/>
                <a:cs typeface="D-DIN"/>
                <a:sym typeface="D-DIN"/>
              </a:defRPr>
            </a:pPr>
            <a:r>
              <a:rPr sz="700" dirty="0" err="1"/>
              <a:t>Abbildung</a:t>
            </a:r>
            <a:r>
              <a:rPr sz="700" dirty="0"/>
              <a:t> 13</a:t>
            </a:r>
          </a:p>
          <a:p>
            <a:pPr defTabSz="457200">
              <a:defRPr sz="1000">
                <a:latin typeface="D-DIN"/>
                <a:ea typeface="D-DIN"/>
                <a:cs typeface="D-DIN"/>
                <a:sym typeface="D-DIN"/>
              </a:defRPr>
            </a:pPr>
            <a:r>
              <a:rPr sz="700" dirty="0" err="1"/>
              <a:t>Signalbahnen</a:t>
            </a:r>
            <a:r>
              <a:rPr sz="700" dirty="0"/>
              <a:t> </a:t>
            </a:r>
            <a:r>
              <a:rPr sz="700" dirty="0" err="1"/>
              <a:t>im</a:t>
            </a:r>
            <a:r>
              <a:rPr sz="700" dirty="0"/>
              <a:t> </a:t>
            </a:r>
            <a:r>
              <a:rPr sz="700" dirty="0" err="1"/>
              <a:t>visuellen</a:t>
            </a:r>
            <a:r>
              <a:rPr sz="700" dirty="0"/>
              <a:t> System.</a:t>
            </a:r>
          </a:p>
        </p:txBody>
      </p:sp>
      <p:sp>
        <p:nvSpPr>
          <p:cNvPr id="18" name="primärer &amp; sekundärer visueller Kortex…">
            <a:extLst>
              <a:ext uri="{FF2B5EF4-FFF2-40B4-BE49-F238E27FC236}">
                <a16:creationId xmlns:a16="http://schemas.microsoft.com/office/drawing/2014/main" id="{135B7A51-9A6B-475A-8701-8B932D282318}"/>
              </a:ext>
            </a:extLst>
          </p:cNvPr>
          <p:cNvSpPr txBox="1"/>
          <p:nvPr/>
        </p:nvSpPr>
        <p:spPr>
          <a:xfrm>
            <a:off x="3466083" y="4370987"/>
            <a:ext cx="1423856"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defTabSz="457200">
              <a:defRPr sz="2000">
                <a:solidFill>
                  <a:srgbClr val="3C4144"/>
                </a:solidFill>
                <a:latin typeface="D-DIN"/>
                <a:ea typeface="D-DIN"/>
                <a:cs typeface="D-DIN"/>
                <a:sym typeface="D-DIN"/>
              </a:defRPr>
            </a:pPr>
            <a:r>
              <a:rPr sz="1600" dirty="0" err="1">
                <a:latin typeface="+mj-lt"/>
              </a:rPr>
              <a:t>primärer</a:t>
            </a:r>
            <a:r>
              <a:rPr sz="1600" dirty="0">
                <a:latin typeface="+mj-lt"/>
              </a:rPr>
              <a:t> &amp; </a:t>
            </a:r>
            <a:r>
              <a:rPr sz="1600" dirty="0" err="1">
                <a:latin typeface="+mj-lt"/>
              </a:rPr>
              <a:t>sekundärer</a:t>
            </a:r>
            <a:r>
              <a:rPr sz="1600" dirty="0">
                <a:latin typeface="+mj-lt"/>
              </a:rPr>
              <a:t> </a:t>
            </a:r>
            <a:r>
              <a:rPr sz="1600" dirty="0" err="1">
                <a:latin typeface="+mj-lt"/>
              </a:rPr>
              <a:t>visueller</a:t>
            </a:r>
            <a:r>
              <a:rPr sz="1600" dirty="0">
                <a:latin typeface="+mj-lt"/>
              </a:rPr>
              <a:t> </a:t>
            </a:r>
            <a:r>
              <a:rPr sz="1600" dirty="0" err="1">
                <a:latin typeface="+mj-lt"/>
              </a:rPr>
              <a:t>Kortex</a:t>
            </a:r>
            <a:endParaRPr sz="1600" dirty="0">
              <a:latin typeface="+mj-lt"/>
            </a:endParaRPr>
          </a:p>
          <a:p>
            <a:pPr defTabSz="457200">
              <a:defRPr sz="2000">
                <a:solidFill>
                  <a:srgbClr val="3C4144"/>
                </a:solidFill>
                <a:latin typeface="D-DIN"/>
                <a:ea typeface="D-DIN"/>
                <a:cs typeface="D-DIN"/>
                <a:sym typeface="D-DIN"/>
              </a:defRPr>
            </a:pPr>
            <a:r>
              <a:rPr sz="1600" dirty="0">
                <a:latin typeface="+mj-lt"/>
              </a:rPr>
              <a:t>(V1 &amp; V2)</a:t>
            </a:r>
          </a:p>
        </p:txBody>
      </p:sp>
      <p:sp>
        <p:nvSpPr>
          <p:cNvPr id="19" name="dorsaler…">
            <a:extLst>
              <a:ext uri="{FF2B5EF4-FFF2-40B4-BE49-F238E27FC236}">
                <a16:creationId xmlns:a16="http://schemas.microsoft.com/office/drawing/2014/main" id="{B21E9EAD-B0B4-42B6-ABE7-E3AE5A28AB1B}"/>
              </a:ext>
            </a:extLst>
          </p:cNvPr>
          <p:cNvSpPr txBox="1"/>
          <p:nvPr/>
        </p:nvSpPr>
        <p:spPr>
          <a:xfrm>
            <a:off x="2847225" y="3670756"/>
            <a:ext cx="1648900"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defTabSz="457200">
              <a:defRPr sz="2000">
                <a:solidFill>
                  <a:srgbClr val="546F56"/>
                </a:solidFill>
                <a:latin typeface="D-DIN"/>
                <a:ea typeface="D-DIN"/>
                <a:cs typeface="D-DIN"/>
                <a:sym typeface="D-DIN"/>
              </a:defRPr>
            </a:pPr>
            <a:r>
              <a:rPr sz="1600" dirty="0" err="1">
                <a:latin typeface="+mj-lt"/>
              </a:rPr>
              <a:t>dorsaler</a:t>
            </a:r>
            <a:r>
              <a:rPr sz="1600" dirty="0">
                <a:latin typeface="+mj-lt"/>
              </a:rPr>
              <a:t>   </a:t>
            </a:r>
          </a:p>
          <a:p>
            <a:pPr defTabSz="457200">
              <a:defRPr sz="2000">
                <a:solidFill>
                  <a:srgbClr val="546F56"/>
                </a:solidFill>
                <a:latin typeface="D-DIN"/>
                <a:ea typeface="D-DIN"/>
                <a:cs typeface="D-DIN"/>
                <a:sym typeface="D-DIN"/>
              </a:defRPr>
            </a:pPr>
            <a:r>
              <a:rPr sz="1600" dirty="0">
                <a:latin typeface="+mj-lt"/>
              </a:rPr>
              <a:t>     </a:t>
            </a:r>
            <a:r>
              <a:rPr sz="1600" dirty="0" err="1">
                <a:latin typeface="+mj-lt"/>
              </a:rPr>
              <a:t>Pfad</a:t>
            </a:r>
            <a:endParaRPr sz="1600" dirty="0">
              <a:latin typeface="+mj-lt"/>
            </a:endParaRPr>
          </a:p>
        </p:txBody>
      </p:sp>
      <p:sp>
        <p:nvSpPr>
          <p:cNvPr id="21" name="ventraler…">
            <a:extLst>
              <a:ext uri="{FF2B5EF4-FFF2-40B4-BE49-F238E27FC236}">
                <a16:creationId xmlns:a16="http://schemas.microsoft.com/office/drawing/2014/main" id="{D995B725-D98B-4849-8140-2C69787C76E3}"/>
              </a:ext>
            </a:extLst>
          </p:cNvPr>
          <p:cNvSpPr txBox="1"/>
          <p:nvPr/>
        </p:nvSpPr>
        <p:spPr>
          <a:xfrm>
            <a:off x="1310690" y="5578236"/>
            <a:ext cx="1806141"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2100">
                <a:solidFill>
                  <a:srgbClr val="5B2C76"/>
                </a:solidFill>
                <a:latin typeface="D-DIN"/>
                <a:ea typeface="D-DIN"/>
                <a:cs typeface="D-DIN"/>
                <a:sym typeface="D-DIN"/>
              </a:defRPr>
            </a:pPr>
            <a:r>
              <a:rPr sz="1600" dirty="0" err="1">
                <a:latin typeface="+mj-lt"/>
              </a:rPr>
              <a:t>ventraler</a:t>
            </a:r>
            <a:r>
              <a:rPr sz="1600" dirty="0">
                <a:latin typeface="+mj-lt"/>
              </a:rPr>
              <a:t> </a:t>
            </a:r>
          </a:p>
          <a:p>
            <a:pPr defTabSz="457200">
              <a:defRPr sz="2100">
                <a:solidFill>
                  <a:srgbClr val="5B2C76"/>
                </a:solidFill>
                <a:latin typeface="D-DIN"/>
                <a:ea typeface="D-DIN"/>
                <a:cs typeface="D-DIN"/>
                <a:sym typeface="D-DIN"/>
              </a:defRPr>
            </a:pPr>
            <a:r>
              <a:rPr sz="1600" dirty="0">
                <a:latin typeface="+mj-lt"/>
              </a:rPr>
              <a:t>   </a:t>
            </a:r>
            <a:r>
              <a:rPr sz="1600" dirty="0" err="1">
                <a:latin typeface="+mj-lt"/>
              </a:rPr>
              <a:t>Pfad</a:t>
            </a:r>
            <a:endParaRPr sz="1600" dirty="0">
              <a:latin typeface="+mj-lt"/>
            </a:endParaRPr>
          </a:p>
        </p:txBody>
      </p:sp>
    </p:spTree>
    <p:extLst>
      <p:ext uri="{BB962C8B-B14F-4D97-AF65-F5344CB8AC3E}">
        <p14:creationId xmlns:p14="http://schemas.microsoft.com/office/powerpoint/2010/main" val="58686601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EA130B-8AB7-4E29-92C0-227970911723}"/>
              </a:ext>
            </a:extLst>
          </p:cNvPr>
          <p:cNvSpPr>
            <a:spLocks noGrp="1"/>
          </p:cNvSpPr>
          <p:nvPr>
            <p:ph type="body" idx="1"/>
          </p:nvPr>
        </p:nvSpPr>
        <p:spPr>
          <a:xfrm>
            <a:off x="187251" y="1135084"/>
            <a:ext cx="6553791" cy="4355431"/>
          </a:xfrm>
        </p:spPr>
        <p:txBody>
          <a:bodyPr>
            <a:normAutofit/>
          </a:bodyPr>
          <a:lstStyle/>
          <a:p>
            <a:r>
              <a:rPr lang="en-GB" sz="1400" b="0" i="0" dirty="0">
                <a:solidFill>
                  <a:srgbClr val="262626"/>
                </a:solidFill>
                <a:effectLst/>
              </a:rPr>
              <a:t>“[…] A scale error occurs when information about the identity of an object processed by the ventral system is not integrated with information about its size processed by the dorsal system. […]”</a:t>
            </a:r>
            <a:endParaRPr lang="en-US" sz="1400" dirty="0"/>
          </a:p>
        </p:txBody>
      </p:sp>
      <p:sp>
        <p:nvSpPr>
          <p:cNvPr id="3" name="Title 2">
            <a:extLst>
              <a:ext uri="{FF2B5EF4-FFF2-40B4-BE49-F238E27FC236}">
                <a16:creationId xmlns:a16="http://schemas.microsoft.com/office/drawing/2014/main" id="{62B3A701-0396-4A1B-9849-5EEC442E9EB0}"/>
              </a:ext>
            </a:extLst>
          </p:cNvPr>
          <p:cNvSpPr>
            <a:spLocks noGrp="1"/>
          </p:cNvSpPr>
          <p:nvPr>
            <p:ph type="title"/>
          </p:nvPr>
        </p:nvSpPr>
        <p:spPr/>
        <p:txBody>
          <a:bodyPr>
            <a:noAutofit/>
          </a:bodyPr>
          <a:lstStyle/>
          <a:p>
            <a:r>
              <a:rPr lang="en-GB" sz="3200" dirty="0"/>
              <a:t>Scale Errors Offer Evidence for a Perception-Action Dissociation Early in Life</a:t>
            </a:r>
            <a:endParaRPr lang="en-US" sz="3200" dirty="0"/>
          </a:p>
        </p:txBody>
      </p:sp>
      <p:sp>
        <p:nvSpPr>
          <p:cNvPr id="4" name="Text Placeholder 3">
            <a:extLst>
              <a:ext uri="{FF2B5EF4-FFF2-40B4-BE49-F238E27FC236}">
                <a16:creationId xmlns:a16="http://schemas.microsoft.com/office/drawing/2014/main" id="{38A06E04-406C-4823-B2B4-0B48E83B8FB8}"/>
              </a:ext>
            </a:extLst>
          </p:cNvPr>
          <p:cNvSpPr>
            <a:spLocks noGrp="1"/>
          </p:cNvSpPr>
          <p:nvPr>
            <p:ph type="body" idx="10"/>
          </p:nvPr>
        </p:nvSpPr>
        <p:spPr/>
        <p:txBody>
          <a:bodyPr/>
          <a:lstStyle/>
          <a:p>
            <a:r>
              <a:rPr lang="en-US" dirty="0" err="1"/>
              <a:t>Deloache</a:t>
            </a:r>
            <a:r>
              <a:rPr lang="en-US" dirty="0"/>
              <a:t> ea., </a:t>
            </a:r>
            <a:r>
              <a:rPr lang="en-US" i="1" dirty="0"/>
              <a:t>Science</a:t>
            </a:r>
            <a:r>
              <a:rPr lang="en-US" dirty="0"/>
              <a:t>, 2004</a:t>
            </a:r>
          </a:p>
        </p:txBody>
      </p:sp>
      <p:pic>
        <p:nvPicPr>
          <p:cNvPr id="6" name="1093567s2">
            <a:hlinkClick r:id="" action="ppaction://media"/>
            <a:extLst>
              <a:ext uri="{FF2B5EF4-FFF2-40B4-BE49-F238E27FC236}">
                <a16:creationId xmlns:a16="http://schemas.microsoft.com/office/drawing/2014/main" id="{EE45AD3A-FBAC-4695-A526-36315F79790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3965" y="1907396"/>
            <a:ext cx="5932898" cy="4045158"/>
          </a:xfrm>
          <a:prstGeom prst="rect">
            <a:avLst/>
          </a:prstGeom>
        </p:spPr>
      </p:pic>
    </p:spTree>
    <p:extLst>
      <p:ext uri="{BB962C8B-B14F-4D97-AF65-F5344CB8AC3E}">
        <p14:creationId xmlns:p14="http://schemas.microsoft.com/office/powerpoint/2010/main" val="40181627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9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088697E-378E-4D5E-9E26-3A9CC8EADC46}"/>
              </a:ext>
            </a:extLst>
          </p:cNvPr>
          <p:cNvSpPr>
            <a:spLocks noGrp="1"/>
          </p:cNvSpPr>
          <p:nvPr>
            <p:ph type="body" idx="1"/>
          </p:nvPr>
        </p:nvSpPr>
        <p:spPr/>
        <p:txBody>
          <a:bodyPr/>
          <a:lstStyle/>
          <a:p>
            <a:endParaRPr lang="en-US"/>
          </a:p>
        </p:txBody>
      </p:sp>
      <p:sp>
        <p:nvSpPr>
          <p:cNvPr id="9" name="Title 8">
            <a:extLst>
              <a:ext uri="{FF2B5EF4-FFF2-40B4-BE49-F238E27FC236}">
                <a16:creationId xmlns:a16="http://schemas.microsoft.com/office/drawing/2014/main" id="{4F140A4E-AF1F-4FF7-8582-87A948EBA441}"/>
              </a:ext>
            </a:extLst>
          </p:cNvPr>
          <p:cNvSpPr>
            <a:spLocks noGrp="1"/>
          </p:cNvSpPr>
          <p:nvPr>
            <p:ph type="title"/>
          </p:nvPr>
        </p:nvSpPr>
        <p:spPr/>
        <p:txBody>
          <a:bodyPr>
            <a:noAutofit/>
          </a:bodyPr>
          <a:lstStyle/>
          <a:p>
            <a:r>
              <a:rPr lang="de-DE" sz="3200" dirty="0"/>
              <a:t>Klinische Syndrome zur Untersuchung des Sehens</a:t>
            </a:r>
            <a:endParaRPr lang="en-US" sz="3200" dirty="0"/>
          </a:p>
        </p:txBody>
      </p:sp>
      <p:sp>
        <p:nvSpPr>
          <p:cNvPr id="11" name="Text Placeholder 10">
            <a:extLst>
              <a:ext uri="{FF2B5EF4-FFF2-40B4-BE49-F238E27FC236}">
                <a16:creationId xmlns:a16="http://schemas.microsoft.com/office/drawing/2014/main" id="{FE56D191-372F-4069-8FAE-CA3C5A6F3632}"/>
              </a:ext>
            </a:extLst>
          </p:cNvPr>
          <p:cNvSpPr>
            <a:spLocks noGrp="1"/>
          </p:cNvSpPr>
          <p:nvPr>
            <p:ph type="body" idx="10"/>
          </p:nvPr>
        </p:nvSpPr>
        <p:spPr/>
        <p:txBody>
          <a:bodyPr/>
          <a:lstStyle/>
          <a:p>
            <a:endParaRPr lang="en-US"/>
          </a:p>
        </p:txBody>
      </p:sp>
      <p:pic>
        <p:nvPicPr>
          <p:cNvPr id="2050" name="Picture 2">
            <a:extLst>
              <a:ext uri="{FF2B5EF4-FFF2-40B4-BE49-F238E27FC236}">
                <a16:creationId xmlns:a16="http://schemas.microsoft.com/office/drawing/2014/main" id="{A5AA5216-5C1B-4374-AB4E-BA37B2E3E7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399"/>
          <a:stretch/>
        </p:blipFill>
        <p:spPr bwMode="auto">
          <a:xfrm>
            <a:off x="998580" y="1628274"/>
            <a:ext cx="6638838" cy="3991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78673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43EB54-77D3-4EC8-B92F-F041F352D5DE}"/>
              </a:ext>
            </a:extLst>
          </p:cNvPr>
          <p:cNvSpPr>
            <a:spLocks noGrp="1"/>
          </p:cNvSpPr>
          <p:nvPr>
            <p:ph type="body" idx="1"/>
          </p:nvPr>
        </p:nvSpPr>
        <p:spPr/>
        <p:txBody>
          <a:bodyPr/>
          <a:lstStyle/>
          <a:p>
            <a:endParaRPr lang="en-US"/>
          </a:p>
        </p:txBody>
      </p:sp>
      <p:sp>
        <p:nvSpPr>
          <p:cNvPr id="440" name="Titel 1"/>
          <p:cNvSpPr txBox="1">
            <a:spLocks noGrp="1"/>
          </p:cNvSpPr>
          <p:nvPr>
            <p:ph type="title"/>
          </p:nvPr>
        </p:nvSpPr>
        <p:spPr>
          <a:prstGeom prst="rect">
            <a:avLst/>
          </a:prstGeom>
        </p:spPr>
        <p:txBody>
          <a:bodyPr/>
          <a:lstStyle/>
          <a:p>
            <a:r>
              <a:t>Gruppenarbeit</a:t>
            </a:r>
          </a:p>
        </p:txBody>
      </p:sp>
      <p:pic>
        <p:nvPicPr>
          <p:cNvPr id="444" name="Bildschirmfoto 2021-05-19 um 15.26.13.png" descr="Bildschirmfoto 2021-05-19 um 15.26.13.png"/>
          <p:cNvPicPr>
            <a:picLocks noChangeAspect="1"/>
          </p:cNvPicPr>
          <p:nvPr/>
        </p:nvPicPr>
        <p:blipFill>
          <a:blip r:embed="rId2"/>
          <a:srcRect b="57681"/>
          <a:stretch>
            <a:fillRect/>
          </a:stretch>
        </p:blipFill>
        <p:spPr>
          <a:xfrm>
            <a:off x="1402510" y="1283181"/>
            <a:ext cx="5768076" cy="1450619"/>
          </a:xfrm>
          <a:prstGeom prst="rect">
            <a:avLst/>
          </a:prstGeom>
          <a:ln w="12700">
            <a:miter lim="400000"/>
          </a:ln>
        </p:spPr>
      </p:pic>
      <p:sp>
        <p:nvSpPr>
          <p:cNvPr id="445" name="Abbildung 10…"/>
          <p:cNvSpPr txBox="1"/>
          <p:nvPr/>
        </p:nvSpPr>
        <p:spPr>
          <a:xfrm>
            <a:off x="1492947" y="2841898"/>
            <a:ext cx="5935583"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000" b="1">
                <a:latin typeface="D-DIN"/>
                <a:ea typeface="D-DIN"/>
                <a:cs typeface="D-DIN"/>
                <a:sym typeface="D-DIN"/>
              </a:defRPr>
            </a:pPr>
            <a:r>
              <a:t>Abbildung 10</a:t>
            </a:r>
          </a:p>
          <a:p>
            <a:pPr defTabSz="457200">
              <a:defRPr sz="1000">
                <a:latin typeface="D-DIN"/>
                <a:ea typeface="D-DIN"/>
                <a:cs typeface="D-DIN"/>
                <a:sym typeface="D-DIN"/>
              </a:defRPr>
            </a:pPr>
            <a:r>
              <a:t>MRT von Patient PB.</a:t>
            </a:r>
          </a:p>
        </p:txBody>
      </p:sp>
      <p:pic>
        <p:nvPicPr>
          <p:cNvPr id="446" name="Bildschirmfoto 2021-05-19 um 15.49.51.png" descr="Bildschirmfoto 2021-05-19 um 15.49.51.png"/>
          <p:cNvPicPr>
            <a:picLocks noChangeAspect="1"/>
          </p:cNvPicPr>
          <p:nvPr/>
        </p:nvPicPr>
        <p:blipFill>
          <a:blip r:embed="rId3"/>
          <a:srcRect l="635" r="51510" b="49240"/>
          <a:stretch>
            <a:fillRect/>
          </a:stretch>
        </p:blipFill>
        <p:spPr>
          <a:xfrm>
            <a:off x="1455031" y="3215855"/>
            <a:ext cx="2347711" cy="2671821"/>
          </a:xfrm>
          <a:prstGeom prst="rect">
            <a:avLst/>
          </a:prstGeom>
          <a:ln w="12700">
            <a:miter lim="400000"/>
          </a:ln>
        </p:spPr>
      </p:pic>
      <p:pic>
        <p:nvPicPr>
          <p:cNvPr id="447" name="Bildschirmfoto 2021-05-19 um 15.49.51.png" descr="Bildschirmfoto 2021-05-19 um 15.49.51.png"/>
          <p:cNvPicPr>
            <a:picLocks noChangeAspect="1"/>
          </p:cNvPicPr>
          <p:nvPr/>
        </p:nvPicPr>
        <p:blipFill>
          <a:blip r:embed="rId3"/>
          <a:srcRect l="35973" t="50576"/>
          <a:stretch>
            <a:fillRect/>
          </a:stretch>
        </p:blipFill>
        <p:spPr>
          <a:xfrm>
            <a:off x="3904404" y="3245644"/>
            <a:ext cx="3279869" cy="2716430"/>
          </a:xfrm>
          <a:prstGeom prst="rect">
            <a:avLst/>
          </a:prstGeom>
          <a:ln w="12700">
            <a:miter lim="400000"/>
          </a:ln>
        </p:spPr>
      </p:pic>
      <p:sp>
        <p:nvSpPr>
          <p:cNvPr id="448" name="Zeki, Aglioti, McKeefry &amp; Berlucci, 1999, S. 14126"/>
          <p:cNvSpPr txBox="1"/>
          <p:nvPr/>
        </p:nvSpPr>
        <p:spPr>
          <a:xfrm>
            <a:off x="1483587" y="5866553"/>
            <a:ext cx="5935583"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sz="800">
                <a:latin typeface="D-DIN"/>
                <a:ea typeface="D-DIN"/>
                <a:cs typeface="D-DIN"/>
                <a:sym typeface="D-DIN"/>
              </a:defRPr>
            </a:lvl1pPr>
          </a:lstStyle>
          <a:p>
            <a:r>
              <a:t>Zeki, Aglioti, McKeefry &amp; Berlucci, 1999, S. 14126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Inhaltsplatzhalter 2"/>
          <p:cNvSpPr txBox="1">
            <a:spLocks noGrp="1"/>
          </p:cNvSpPr>
          <p:nvPr>
            <p:ph type="body" idx="1"/>
          </p:nvPr>
        </p:nvSpPr>
        <p:spPr>
          <a:prstGeom prst="rect">
            <a:avLst/>
          </a:prstGeom>
        </p:spPr>
        <p:txBody>
          <a:bodyPr>
            <a:normAutofit fontScale="85000" lnSpcReduction="10000"/>
          </a:bodyPr>
          <a:lstStyle/>
          <a:p>
            <a:pPr marL="0" indent="0" defTabSz="457200">
              <a:lnSpc>
                <a:spcPts val="3000"/>
              </a:lnSpc>
            </a:pPr>
            <a:endParaRPr dirty="0"/>
          </a:p>
          <a:p>
            <a:pPr marL="0" indent="0" defTabSz="457200">
              <a:lnSpc>
                <a:spcPts val="3000"/>
              </a:lnSpc>
            </a:pPr>
            <a:r>
              <a:rPr dirty="0" err="1"/>
              <a:t>Referat</a:t>
            </a:r>
            <a:r>
              <a:rPr dirty="0"/>
              <a:t>: </a:t>
            </a:r>
            <a:r>
              <a:rPr dirty="0" err="1"/>
              <a:t>visuelles</a:t>
            </a:r>
            <a:r>
              <a:rPr dirty="0"/>
              <a:t> System (</a:t>
            </a:r>
            <a:r>
              <a:rPr dirty="0" err="1"/>
              <a:t>Schandry</a:t>
            </a:r>
            <a:r>
              <a:rPr dirty="0"/>
              <a:t>, </a:t>
            </a:r>
            <a:r>
              <a:rPr dirty="0" err="1"/>
              <a:t>Kapitel</a:t>
            </a:r>
            <a:r>
              <a:rPr dirty="0"/>
              <a:t> 12) </a:t>
            </a:r>
          </a:p>
          <a:p>
            <a:pPr marL="0" indent="0" defTabSz="457200">
              <a:lnSpc>
                <a:spcPts val="3000"/>
              </a:lnSpc>
            </a:pPr>
            <a:endParaRPr dirty="0"/>
          </a:p>
          <a:p>
            <a:pPr marL="0" indent="0" defTabSz="457200">
              <a:lnSpc>
                <a:spcPts val="3000"/>
              </a:lnSpc>
            </a:pPr>
            <a:r>
              <a:rPr dirty="0" err="1"/>
              <a:t>Verarbeitung</a:t>
            </a:r>
            <a:r>
              <a:rPr dirty="0"/>
              <a:t> </a:t>
            </a:r>
            <a:r>
              <a:rPr dirty="0" err="1"/>
              <a:t>visueller</a:t>
            </a:r>
            <a:r>
              <a:rPr dirty="0"/>
              <a:t> </a:t>
            </a:r>
            <a:r>
              <a:rPr dirty="0" err="1"/>
              <a:t>Reize</a:t>
            </a:r>
            <a:r>
              <a:rPr dirty="0"/>
              <a:t> </a:t>
            </a:r>
          </a:p>
          <a:p>
            <a:pPr marL="561473" lvl="1" indent="-180473" defTabSz="457200">
              <a:lnSpc>
                <a:spcPts val="3000"/>
              </a:lnSpc>
              <a:buSzPct val="100000"/>
              <a:buChar char="•"/>
              <a:defRPr sz="1800"/>
            </a:pPr>
            <a:r>
              <a:rPr dirty="0" err="1"/>
              <a:t>Wiederholung</a:t>
            </a:r>
            <a:r>
              <a:rPr dirty="0"/>
              <a:t>: </a:t>
            </a:r>
            <a:r>
              <a:rPr dirty="0" err="1"/>
              <a:t>Rezeptive</a:t>
            </a:r>
            <a:r>
              <a:rPr dirty="0"/>
              <a:t> Felder, </a:t>
            </a:r>
            <a:r>
              <a:rPr dirty="0" err="1"/>
              <a:t>Ganglienzellen</a:t>
            </a:r>
            <a:endParaRPr dirty="0"/>
          </a:p>
          <a:p>
            <a:pPr marL="561473" lvl="1" indent="-180473" defTabSz="457200">
              <a:lnSpc>
                <a:spcPts val="3000"/>
              </a:lnSpc>
              <a:buSzPct val="100000"/>
              <a:buChar char="•"/>
              <a:defRPr sz="1800"/>
            </a:pPr>
            <a:r>
              <a:rPr dirty="0"/>
              <a:t>Wie </a:t>
            </a:r>
            <a:r>
              <a:rPr dirty="0" err="1"/>
              <a:t>funktioniert</a:t>
            </a:r>
            <a:r>
              <a:rPr dirty="0"/>
              <a:t> </a:t>
            </a:r>
            <a:r>
              <a:rPr dirty="0" err="1"/>
              <a:t>Farbsehen</a:t>
            </a:r>
            <a:r>
              <a:rPr dirty="0"/>
              <a:t>?</a:t>
            </a:r>
          </a:p>
          <a:p>
            <a:pPr marL="457200" indent="-317500" defTabSz="457200">
              <a:lnSpc>
                <a:spcPts val="3000"/>
              </a:lnSpc>
              <a:buClr>
                <a:srgbClr val="000000"/>
              </a:buClr>
              <a:buSzPct val="100000"/>
              <a:buFont typeface="Times Roman"/>
              <a:buChar char="•"/>
            </a:pPr>
            <a:endParaRPr dirty="0"/>
          </a:p>
          <a:p>
            <a:pPr marL="0" indent="0" defTabSz="457200">
              <a:lnSpc>
                <a:spcPts val="3000"/>
              </a:lnSpc>
            </a:pPr>
            <a:r>
              <a:rPr dirty="0" err="1"/>
              <a:t>Gruppenarbeit</a:t>
            </a:r>
            <a:r>
              <a:rPr dirty="0"/>
              <a:t>: </a:t>
            </a:r>
            <a:r>
              <a:rPr dirty="0" err="1"/>
              <a:t>Kann</a:t>
            </a:r>
            <a:r>
              <a:rPr dirty="0"/>
              <a:t> </a:t>
            </a:r>
            <a:r>
              <a:rPr dirty="0" err="1"/>
              <a:t>eine</a:t>
            </a:r>
            <a:r>
              <a:rPr dirty="0"/>
              <a:t> </a:t>
            </a:r>
            <a:r>
              <a:rPr dirty="0" err="1"/>
              <a:t>blinde</a:t>
            </a:r>
            <a:r>
              <a:rPr dirty="0"/>
              <a:t> Person (</a:t>
            </a:r>
            <a:r>
              <a:rPr dirty="0" err="1"/>
              <a:t>bewusst</a:t>
            </a:r>
            <a:r>
              <a:rPr dirty="0"/>
              <a:t>) </a:t>
            </a:r>
            <a:r>
              <a:rPr dirty="0" err="1"/>
              <a:t>Farben</a:t>
            </a:r>
            <a:r>
              <a:rPr dirty="0"/>
              <a:t> </a:t>
            </a:r>
            <a:r>
              <a:rPr dirty="0" err="1"/>
              <a:t>sehen</a:t>
            </a:r>
            <a:r>
              <a:rPr dirty="0"/>
              <a:t>? </a:t>
            </a:r>
            <a:br>
              <a:rPr dirty="0"/>
            </a:br>
            <a:endParaRPr dirty="0"/>
          </a:p>
        </p:txBody>
      </p:sp>
      <p:sp>
        <p:nvSpPr>
          <p:cNvPr id="241" name="Titel 1"/>
          <p:cNvSpPr txBox="1">
            <a:spLocks noGrp="1"/>
          </p:cNvSpPr>
          <p:nvPr>
            <p:ph type="title"/>
          </p:nvPr>
        </p:nvSpPr>
        <p:spPr>
          <a:prstGeom prst="rect">
            <a:avLst/>
          </a:prstGeom>
        </p:spPr>
        <p:txBody>
          <a:bodyPr/>
          <a:lstStyle/>
          <a:p>
            <a:r>
              <a:rPr dirty="0" err="1"/>
              <a:t>Inhalt</a:t>
            </a:r>
            <a:endParaRPr dirty="0"/>
          </a:p>
        </p:txBody>
      </p:sp>
      <p:sp>
        <p:nvSpPr>
          <p:cNvPr id="3" name="Text Placeholder 2">
            <a:extLst>
              <a:ext uri="{FF2B5EF4-FFF2-40B4-BE49-F238E27FC236}">
                <a16:creationId xmlns:a16="http://schemas.microsoft.com/office/drawing/2014/main" id="{0E9EC0A7-393F-4DB8-B521-80381BCEEBCA}"/>
              </a:ext>
            </a:extLst>
          </p:cNvPr>
          <p:cNvSpPr>
            <a:spLocks noGrp="1"/>
          </p:cNvSpPr>
          <p:nvPr>
            <p:ph type="body" idx="10"/>
          </p:nvPr>
        </p:nvSpPr>
        <p:spPr/>
        <p:txBody>
          <a:bodyPr/>
          <a:lstStyle/>
          <a:p>
            <a:endParaRPr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Titel 1"/>
          <p:cNvSpPr txBox="1">
            <a:spLocks noGrp="1"/>
          </p:cNvSpPr>
          <p:nvPr>
            <p:ph type="title"/>
          </p:nvPr>
        </p:nvSpPr>
        <p:spPr>
          <a:prstGeom prst="rect">
            <a:avLst/>
          </a:prstGeom>
        </p:spPr>
        <p:txBody>
          <a:bodyPr/>
          <a:lstStyle/>
          <a:p>
            <a:r>
              <a:t>Gruppenarbeit</a:t>
            </a:r>
          </a:p>
        </p:txBody>
      </p:sp>
      <p:sp>
        <p:nvSpPr>
          <p:cNvPr id="453" name="MRT: große Schäden im okzipital-temporalen Bereich nach Unterversorgung des Gehirns mit Sauerstoff (Herz- und Atemstillstand)…"/>
          <p:cNvSpPr txBox="1"/>
          <p:nvPr/>
        </p:nvSpPr>
        <p:spPr>
          <a:xfrm>
            <a:off x="128816" y="1440065"/>
            <a:ext cx="5563023" cy="42934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06385" indent="-166685">
              <a:buClr>
                <a:srgbClr val="000000"/>
              </a:buClr>
              <a:buSzPct val="100000"/>
              <a:buFont typeface="Times Roman"/>
              <a:buChar char="•"/>
              <a:defRPr sz="1300">
                <a:latin typeface="D-DIN"/>
                <a:ea typeface="D-DIN"/>
                <a:cs typeface="D-DIN"/>
                <a:sym typeface="D-DIN"/>
              </a:defRPr>
            </a:pPr>
            <a:r>
              <a:rPr dirty="0">
                <a:latin typeface="Segoe UI" panose="020B0502040204020203" pitchFamily="34" charset="0"/>
                <a:cs typeface="Segoe UI" panose="020B0502040204020203" pitchFamily="34" charset="0"/>
              </a:rPr>
              <a:t>MRT: </a:t>
            </a:r>
            <a:r>
              <a:rPr b="1" dirty="0" err="1">
                <a:latin typeface="Segoe UI" panose="020B0502040204020203" pitchFamily="34" charset="0"/>
                <a:cs typeface="Segoe UI" panose="020B0502040204020203" pitchFamily="34" charset="0"/>
              </a:rPr>
              <a:t>große</a:t>
            </a:r>
            <a:r>
              <a:rPr b="1" dirty="0">
                <a:latin typeface="Segoe UI" panose="020B0502040204020203" pitchFamily="34" charset="0"/>
                <a:cs typeface="Segoe UI" panose="020B0502040204020203" pitchFamily="34" charset="0"/>
              </a:rPr>
              <a:t> </a:t>
            </a:r>
            <a:r>
              <a:rPr b="1" dirty="0" err="1">
                <a:latin typeface="Segoe UI" panose="020B0502040204020203" pitchFamily="34" charset="0"/>
                <a:cs typeface="Segoe UI" panose="020B0502040204020203" pitchFamily="34" charset="0"/>
              </a:rPr>
              <a:t>Schäden</a:t>
            </a:r>
            <a:r>
              <a:rPr b="1" dirty="0">
                <a:latin typeface="Segoe UI" panose="020B0502040204020203" pitchFamily="34" charset="0"/>
                <a:cs typeface="Segoe UI" panose="020B0502040204020203" pitchFamily="34" charset="0"/>
              </a:rPr>
              <a:t> </a:t>
            </a:r>
            <a:r>
              <a:rPr b="1" dirty="0" err="1">
                <a:latin typeface="Segoe UI" panose="020B0502040204020203" pitchFamily="34" charset="0"/>
                <a:cs typeface="Segoe UI" panose="020B0502040204020203" pitchFamily="34" charset="0"/>
              </a:rPr>
              <a:t>im</a:t>
            </a:r>
            <a:r>
              <a:rPr b="1" dirty="0">
                <a:latin typeface="Segoe UI" panose="020B0502040204020203" pitchFamily="34" charset="0"/>
                <a:cs typeface="Segoe UI" panose="020B0502040204020203" pitchFamily="34" charset="0"/>
              </a:rPr>
              <a:t> </a:t>
            </a:r>
            <a:r>
              <a:rPr b="1" dirty="0" err="1">
                <a:latin typeface="Segoe UI" panose="020B0502040204020203" pitchFamily="34" charset="0"/>
                <a:cs typeface="Segoe UI" panose="020B0502040204020203" pitchFamily="34" charset="0"/>
              </a:rPr>
              <a:t>okzipital-temporalen</a:t>
            </a:r>
            <a:r>
              <a:rPr b="1" dirty="0">
                <a:latin typeface="Segoe UI" panose="020B0502040204020203" pitchFamily="34" charset="0"/>
                <a:cs typeface="Segoe UI" panose="020B0502040204020203" pitchFamily="34" charset="0"/>
              </a:rPr>
              <a:t> </a:t>
            </a:r>
            <a:r>
              <a:rPr b="1" dirty="0" err="1">
                <a:latin typeface="Segoe UI" panose="020B0502040204020203" pitchFamily="34" charset="0"/>
                <a:cs typeface="Segoe UI" panose="020B0502040204020203" pitchFamily="34" charset="0"/>
              </a:rPr>
              <a:t>Bereich</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nach</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Unterversorgung</a:t>
            </a:r>
            <a:r>
              <a:rPr dirty="0">
                <a:latin typeface="Segoe UI" panose="020B0502040204020203" pitchFamily="34" charset="0"/>
                <a:cs typeface="Segoe UI" panose="020B0502040204020203" pitchFamily="34" charset="0"/>
              </a:rPr>
              <a:t> des </a:t>
            </a:r>
            <a:r>
              <a:rPr dirty="0" err="1">
                <a:latin typeface="Segoe UI" panose="020B0502040204020203" pitchFamily="34" charset="0"/>
                <a:cs typeface="Segoe UI" panose="020B0502040204020203" pitchFamily="34" charset="0"/>
              </a:rPr>
              <a:t>Gehirns</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mit</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Sauerstoff</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Herz</a:t>
            </a:r>
            <a:r>
              <a:rPr dirty="0">
                <a:latin typeface="Segoe UI" panose="020B0502040204020203" pitchFamily="34" charset="0"/>
                <a:cs typeface="Segoe UI" panose="020B0502040204020203" pitchFamily="34" charset="0"/>
              </a:rPr>
              <a:t>- und </a:t>
            </a:r>
            <a:r>
              <a:rPr dirty="0" err="1">
                <a:latin typeface="Segoe UI" panose="020B0502040204020203" pitchFamily="34" charset="0"/>
                <a:cs typeface="Segoe UI" panose="020B0502040204020203" pitchFamily="34" charset="0"/>
              </a:rPr>
              <a:t>Atemstillstand</a:t>
            </a:r>
            <a:r>
              <a:rPr dirty="0">
                <a:latin typeface="Segoe UI" panose="020B0502040204020203" pitchFamily="34" charset="0"/>
                <a:cs typeface="Segoe UI" panose="020B0502040204020203" pitchFamily="34" charset="0"/>
              </a:rPr>
              <a:t>) </a:t>
            </a:r>
          </a:p>
          <a:p>
            <a:pPr>
              <a:defRPr sz="1300">
                <a:latin typeface="D-DIN"/>
                <a:ea typeface="D-DIN"/>
                <a:cs typeface="D-DIN"/>
                <a:sym typeface="D-DIN"/>
              </a:defRPr>
            </a:pPr>
            <a:endParaRPr dirty="0">
              <a:latin typeface="Segoe UI" panose="020B0502040204020203" pitchFamily="34" charset="0"/>
              <a:cs typeface="Segoe UI" panose="020B0502040204020203" pitchFamily="34" charset="0"/>
            </a:endParaRPr>
          </a:p>
          <a:p>
            <a:pPr marL="284160" indent="-144460">
              <a:buClr>
                <a:srgbClr val="000000"/>
              </a:buClr>
              <a:buSzPct val="100000"/>
              <a:buFont typeface="Times Roman"/>
              <a:buChar char="•"/>
              <a:defRPr sz="1500">
                <a:latin typeface="D-DIN"/>
                <a:ea typeface="D-DIN"/>
                <a:cs typeface="D-DIN"/>
                <a:sym typeface="D-DIN"/>
              </a:defRPr>
            </a:pPr>
            <a:r>
              <a:rPr sz="1300" dirty="0">
                <a:latin typeface="Segoe UI" panose="020B0502040204020203" pitchFamily="34" charset="0"/>
                <a:cs typeface="Segoe UI" panose="020B0502040204020203" pitchFamily="34" charset="0"/>
              </a:rPr>
              <a:t>PB </a:t>
            </a:r>
            <a:r>
              <a:rPr sz="1300" dirty="0" err="1">
                <a:latin typeface="Segoe UI" panose="020B0502040204020203" pitchFamily="34" charset="0"/>
                <a:cs typeface="Segoe UI" panose="020B0502040204020203" pitchFamily="34" charset="0"/>
              </a:rPr>
              <a:t>erholt</a:t>
            </a:r>
            <a:r>
              <a:rPr sz="1300" dirty="0">
                <a:latin typeface="Segoe UI" panose="020B0502040204020203" pitchFamily="34" charset="0"/>
                <a:cs typeface="Segoe UI" panose="020B0502040204020203" pitchFamily="34" charset="0"/>
              </a:rPr>
              <a:t> </a:t>
            </a:r>
            <a:r>
              <a:rPr sz="1300" dirty="0" err="1">
                <a:latin typeface="Segoe UI" panose="020B0502040204020203" pitchFamily="34" charset="0"/>
                <a:cs typeface="Segoe UI" panose="020B0502040204020203" pitchFamily="34" charset="0"/>
              </a:rPr>
              <a:t>sich</a:t>
            </a:r>
            <a:r>
              <a:rPr sz="1300" dirty="0">
                <a:latin typeface="Segoe UI" panose="020B0502040204020203" pitchFamily="34" charset="0"/>
                <a:cs typeface="Segoe UI" panose="020B0502040204020203" pitchFamily="34" charset="0"/>
              </a:rPr>
              <a:t> in </a:t>
            </a:r>
            <a:r>
              <a:rPr sz="1300" dirty="0" err="1">
                <a:latin typeface="Segoe UI" panose="020B0502040204020203" pitchFamily="34" charset="0"/>
                <a:cs typeface="Segoe UI" panose="020B0502040204020203" pitchFamily="34" charset="0"/>
              </a:rPr>
              <a:t>vielen</a:t>
            </a:r>
            <a:r>
              <a:rPr sz="1300" dirty="0">
                <a:latin typeface="Segoe UI" panose="020B0502040204020203" pitchFamily="34" charset="0"/>
                <a:cs typeface="Segoe UI" panose="020B0502040204020203" pitchFamily="34" charset="0"/>
              </a:rPr>
              <a:t> </a:t>
            </a:r>
            <a:r>
              <a:rPr sz="1300" dirty="0" err="1">
                <a:latin typeface="Segoe UI" panose="020B0502040204020203" pitchFamily="34" charset="0"/>
                <a:cs typeface="Segoe UI" panose="020B0502040204020203" pitchFamily="34" charset="0"/>
              </a:rPr>
              <a:t>Bereichen</a:t>
            </a:r>
            <a:r>
              <a:rPr sz="1300" dirty="0">
                <a:latin typeface="Segoe UI" panose="020B0502040204020203" pitchFamily="34" charset="0"/>
                <a:cs typeface="Segoe UI" panose="020B0502040204020203" pitchFamily="34" charset="0"/>
              </a:rPr>
              <a:t> (</a:t>
            </a:r>
            <a:r>
              <a:rPr sz="1300" dirty="0" err="1">
                <a:latin typeface="Segoe UI" panose="020B0502040204020203" pitchFamily="34" charset="0"/>
                <a:cs typeface="Segoe UI" panose="020B0502040204020203" pitchFamily="34" charset="0"/>
              </a:rPr>
              <a:t>Sprachverständnis</a:t>
            </a:r>
            <a:r>
              <a:rPr sz="1300" dirty="0">
                <a:latin typeface="Segoe UI" panose="020B0502040204020203" pitchFamily="34" charset="0"/>
                <a:cs typeface="Segoe UI" panose="020B0502040204020203" pitchFamily="34" charset="0"/>
              </a:rPr>
              <a:t>, </a:t>
            </a:r>
            <a:r>
              <a:rPr sz="1300" dirty="0" err="1">
                <a:latin typeface="Segoe UI" panose="020B0502040204020203" pitchFamily="34" charset="0"/>
                <a:cs typeface="Segoe UI" panose="020B0502040204020203" pitchFamily="34" charset="0"/>
              </a:rPr>
              <a:t>Hören</a:t>
            </a:r>
            <a:r>
              <a:rPr sz="1300" dirty="0">
                <a:latin typeface="Segoe UI" panose="020B0502040204020203" pitchFamily="34" charset="0"/>
                <a:cs typeface="Segoe UI" panose="020B0502040204020203" pitchFamily="34" charset="0"/>
              </a:rPr>
              <a:t>, </a:t>
            </a:r>
            <a:r>
              <a:rPr sz="1300" dirty="0" err="1">
                <a:latin typeface="Segoe UI" panose="020B0502040204020203" pitchFamily="34" charset="0"/>
                <a:cs typeface="Segoe UI" panose="020B0502040204020203" pitchFamily="34" charset="0"/>
              </a:rPr>
              <a:t>Gehen</a:t>
            </a:r>
            <a:r>
              <a:rPr sz="1300" dirty="0">
                <a:latin typeface="Segoe UI" panose="020B0502040204020203" pitchFamily="34" charset="0"/>
                <a:cs typeface="Segoe UI" panose="020B0502040204020203" pitchFamily="34" charset="0"/>
              </a:rPr>
              <a:t>), </a:t>
            </a:r>
            <a:r>
              <a:rPr sz="1300" dirty="0" err="1">
                <a:latin typeface="Segoe UI" panose="020B0502040204020203" pitchFamily="34" charset="0"/>
                <a:cs typeface="Segoe UI" panose="020B0502040204020203" pitchFamily="34" charset="0"/>
              </a:rPr>
              <a:t>weist</a:t>
            </a:r>
            <a:r>
              <a:rPr sz="1300" dirty="0">
                <a:latin typeface="Segoe UI" panose="020B0502040204020203" pitchFamily="34" charset="0"/>
                <a:cs typeface="Segoe UI" panose="020B0502040204020203" pitchFamily="34" charset="0"/>
              </a:rPr>
              <a:t> </a:t>
            </a:r>
            <a:r>
              <a:rPr sz="1300" dirty="0" err="1">
                <a:latin typeface="Segoe UI" panose="020B0502040204020203" pitchFamily="34" charset="0"/>
                <a:cs typeface="Segoe UI" panose="020B0502040204020203" pitchFamily="34" charset="0"/>
              </a:rPr>
              <a:t>aber</a:t>
            </a:r>
            <a:r>
              <a:rPr sz="1300" dirty="0">
                <a:latin typeface="Segoe UI" panose="020B0502040204020203" pitchFamily="34" charset="0"/>
                <a:cs typeface="Segoe UI" panose="020B0502040204020203" pitchFamily="34" charset="0"/>
              </a:rPr>
              <a:t> </a:t>
            </a:r>
            <a:r>
              <a:rPr sz="1300" dirty="0" err="1">
                <a:latin typeface="Segoe UI" panose="020B0502040204020203" pitchFamily="34" charset="0"/>
                <a:cs typeface="Segoe UI" panose="020B0502040204020203" pitchFamily="34" charset="0"/>
              </a:rPr>
              <a:t>Schwierigkeiten</a:t>
            </a:r>
            <a:r>
              <a:rPr sz="1300" dirty="0">
                <a:latin typeface="Segoe UI" panose="020B0502040204020203" pitchFamily="34" charset="0"/>
                <a:cs typeface="Segoe UI" panose="020B0502040204020203" pitchFamily="34" charset="0"/>
              </a:rPr>
              <a:t> auf </a:t>
            </a:r>
            <a:r>
              <a:rPr sz="1300" dirty="0" err="1">
                <a:latin typeface="Segoe UI" panose="020B0502040204020203" pitchFamily="34" charset="0"/>
                <a:cs typeface="Segoe UI" panose="020B0502040204020203" pitchFamily="34" charset="0"/>
              </a:rPr>
              <a:t>z.B.</a:t>
            </a:r>
            <a:r>
              <a:rPr sz="1300" dirty="0">
                <a:latin typeface="Segoe UI" panose="020B0502040204020203" pitchFamily="34" charset="0"/>
                <a:cs typeface="Segoe UI" panose="020B0502040204020203" pitchFamily="34" charset="0"/>
              </a:rPr>
              <a:t> </a:t>
            </a:r>
            <a:r>
              <a:rPr sz="1300" dirty="0" err="1">
                <a:latin typeface="Segoe UI" panose="020B0502040204020203" pitchFamily="34" charset="0"/>
                <a:cs typeface="Segoe UI" panose="020B0502040204020203" pitchFamily="34" charset="0"/>
              </a:rPr>
              <a:t>im</a:t>
            </a:r>
            <a:r>
              <a:rPr sz="1300" dirty="0">
                <a:latin typeface="Segoe UI" panose="020B0502040204020203" pitchFamily="34" charset="0"/>
                <a:cs typeface="Segoe UI" panose="020B0502040204020203" pitchFamily="34" charset="0"/>
              </a:rPr>
              <a:t> </a:t>
            </a:r>
            <a:r>
              <a:rPr sz="1300" dirty="0" err="1">
                <a:latin typeface="Segoe UI" panose="020B0502040204020203" pitchFamily="34" charset="0"/>
                <a:cs typeface="Segoe UI" panose="020B0502040204020203" pitchFamily="34" charset="0"/>
              </a:rPr>
              <a:t>Bereich</a:t>
            </a:r>
            <a:r>
              <a:rPr sz="1300" dirty="0">
                <a:latin typeface="Segoe UI" panose="020B0502040204020203" pitchFamily="34" charset="0"/>
                <a:cs typeface="Segoe UI" panose="020B0502040204020203" pitchFamily="34" charset="0"/>
              </a:rPr>
              <a:t> der </a:t>
            </a:r>
            <a:r>
              <a:rPr sz="1300" dirty="0" err="1">
                <a:latin typeface="Segoe UI" panose="020B0502040204020203" pitchFamily="34" charset="0"/>
                <a:cs typeface="Segoe UI" panose="020B0502040204020203" pitchFamily="34" charset="0"/>
              </a:rPr>
              <a:t>Propriozeption</a:t>
            </a:r>
            <a:r>
              <a:rPr sz="1300" dirty="0">
                <a:latin typeface="Segoe UI" panose="020B0502040204020203" pitchFamily="34" charset="0"/>
                <a:cs typeface="Segoe UI" panose="020B0502040204020203" pitchFamily="34" charset="0"/>
              </a:rPr>
              <a:t>, des </a:t>
            </a:r>
            <a:r>
              <a:rPr sz="1300" dirty="0" err="1">
                <a:latin typeface="Segoe UI" panose="020B0502040204020203" pitchFamily="34" charset="0"/>
                <a:cs typeface="Segoe UI" panose="020B0502040204020203" pitchFamily="34" charset="0"/>
              </a:rPr>
              <a:t>haptischen</a:t>
            </a:r>
            <a:r>
              <a:rPr sz="1300" dirty="0">
                <a:latin typeface="Segoe UI" panose="020B0502040204020203" pitchFamily="34" charset="0"/>
                <a:cs typeface="Segoe UI" panose="020B0502040204020203" pitchFamily="34" charset="0"/>
              </a:rPr>
              <a:t> </a:t>
            </a:r>
            <a:r>
              <a:rPr sz="1300" dirty="0" err="1">
                <a:latin typeface="Segoe UI" panose="020B0502040204020203" pitchFamily="34" charset="0"/>
                <a:cs typeface="Segoe UI" panose="020B0502040204020203" pitchFamily="34" charset="0"/>
              </a:rPr>
              <a:t>Erkennens</a:t>
            </a:r>
            <a:r>
              <a:rPr sz="1300" dirty="0">
                <a:latin typeface="Segoe UI" panose="020B0502040204020203" pitchFamily="34" charset="0"/>
                <a:cs typeface="Segoe UI" panose="020B0502040204020203" pitchFamily="34" charset="0"/>
              </a:rPr>
              <a:t> und </a:t>
            </a:r>
            <a:r>
              <a:rPr sz="1300" dirty="0" err="1">
                <a:latin typeface="Segoe UI" panose="020B0502040204020203" pitchFamily="34" charset="0"/>
                <a:cs typeface="Segoe UI" panose="020B0502040204020203" pitchFamily="34" charset="0"/>
              </a:rPr>
              <a:t>insbesondere</a:t>
            </a:r>
            <a:r>
              <a:rPr sz="1300" dirty="0">
                <a:latin typeface="Segoe UI" panose="020B0502040204020203" pitchFamily="34" charset="0"/>
                <a:cs typeface="Segoe UI" panose="020B0502040204020203" pitchFamily="34" charset="0"/>
              </a:rPr>
              <a:t> des </a:t>
            </a:r>
            <a:r>
              <a:rPr sz="1300" dirty="0" err="1">
                <a:latin typeface="Segoe UI" panose="020B0502040204020203" pitchFamily="34" charset="0"/>
                <a:cs typeface="Segoe UI" panose="020B0502040204020203" pitchFamily="34" charset="0"/>
              </a:rPr>
              <a:t>Sehens</a:t>
            </a:r>
            <a:br>
              <a:rPr dirty="0">
                <a:latin typeface="Segoe UI" panose="020B0502040204020203" pitchFamily="34" charset="0"/>
                <a:cs typeface="Segoe UI" panose="020B0502040204020203" pitchFamily="34" charset="0"/>
              </a:rPr>
            </a:br>
            <a:r>
              <a:rPr sz="1200" dirty="0">
                <a:solidFill>
                  <a:schemeClr val="accent4">
                    <a:lumOff val="-8800"/>
                  </a:schemeClr>
                </a:solidFill>
                <a:latin typeface="Segoe UI" panose="020B0502040204020203" pitchFamily="34" charset="0"/>
                <a:cs typeface="Segoe UI" panose="020B0502040204020203" pitchFamily="34" charset="0"/>
              </a:rPr>
              <a:t>—&gt; </a:t>
            </a:r>
            <a:r>
              <a:rPr sz="1300" dirty="0">
                <a:solidFill>
                  <a:schemeClr val="accent4"/>
                </a:solidFill>
                <a:latin typeface="Segoe UI" panose="020B0502040204020203" pitchFamily="34" charset="0"/>
                <a:cs typeface="Segoe UI" panose="020B0502040204020203" pitchFamily="34" charset="0"/>
              </a:rPr>
              <a:t>Tests der </a:t>
            </a:r>
            <a:r>
              <a:rPr sz="1300" dirty="0" err="1">
                <a:solidFill>
                  <a:schemeClr val="accent4"/>
                </a:solidFill>
                <a:latin typeface="Segoe UI" panose="020B0502040204020203" pitchFamily="34" charset="0"/>
                <a:cs typeface="Segoe UI" panose="020B0502040204020203" pitchFamily="34" charset="0"/>
              </a:rPr>
              <a:t>visuellen</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Funktionen</a:t>
            </a:r>
            <a:r>
              <a:rPr sz="1300" dirty="0">
                <a:solidFill>
                  <a:schemeClr val="accent4"/>
                </a:solidFill>
                <a:latin typeface="Segoe UI" panose="020B0502040204020203" pitchFamily="34" charset="0"/>
                <a:cs typeface="Segoe UI" panose="020B0502040204020203" pitchFamily="34" charset="0"/>
              </a:rPr>
              <a:t>: PB </a:t>
            </a:r>
            <a:r>
              <a:rPr sz="1300" dirty="0" err="1">
                <a:solidFill>
                  <a:schemeClr val="accent4"/>
                </a:solidFill>
                <a:latin typeface="Segoe UI" panose="020B0502040204020203" pitchFamily="34" charset="0"/>
                <a:cs typeface="Segoe UI" panose="020B0502040204020203" pitchFamily="34" charset="0"/>
              </a:rPr>
              <a:t>erkennt</a:t>
            </a:r>
            <a:r>
              <a:rPr sz="1300" dirty="0">
                <a:solidFill>
                  <a:schemeClr val="accent4"/>
                </a:solidFill>
                <a:latin typeface="Segoe UI" panose="020B0502040204020203" pitchFamily="34" charset="0"/>
                <a:cs typeface="Segoe UI" panose="020B0502040204020203" pitchFamily="34" charset="0"/>
              </a:rPr>
              <a:t> An- und </a:t>
            </a:r>
            <a:r>
              <a:rPr sz="1300" dirty="0" err="1">
                <a:solidFill>
                  <a:schemeClr val="accent4"/>
                </a:solidFill>
                <a:latin typeface="Segoe UI" panose="020B0502040204020203" pitchFamily="34" charset="0"/>
                <a:cs typeface="Segoe UI" panose="020B0502040204020203" pitchFamily="34" charset="0"/>
              </a:rPr>
              <a:t>Abwesenheit</a:t>
            </a:r>
            <a:r>
              <a:rPr sz="1300" dirty="0">
                <a:solidFill>
                  <a:schemeClr val="accent4"/>
                </a:solidFill>
                <a:latin typeface="Segoe UI" panose="020B0502040204020203" pitchFamily="34" charset="0"/>
                <a:cs typeface="Segoe UI" panose="020B0502040204020203" pitchFamily="34" charset="0"/>
              </a:rPr>
              <a:t> von Licht; </a:t>
            </a:r>
            <a:r>
              <a:rPr sz="1300" dirty="0" err="1">
                <a:solidFill>
                  <a:schemeClr val="accent4"/>
                </a:solidFill>
                <a:latin typeface="Segoe UI" panose="020B0502040204020203" pitchFamily="34" charset="0"/>
                <a:cs typeface="Segoe UI" panose="020B0502040204020203" pitchFamily="34" charset="0"/>
              </a:rPr>
              <a:t>Pupillenreaktion</a:t>
            </a:r>
            <a:r>
              <a:rPr sz="1300" dirty="0">
                <a:solidFill>
                  <a:schemeClr val="accent4"/>
                </a:solidFill>
                <a:latin typeface="Segoe UI" panose="020B0502040204020203" pitchFamily="34" charset="0"/>
                <a:cs typeface="Segoe UI" panose="020B0502040204020203" pitchFamily="34" charset="0"/>
              </a:rPr>
              <a:t> und </a:t>
            </a:r>
            <a:r>
              <a:rPr sz="1300" dirty="0" err="1">
                <a:solidFill>
                  <a:schemeClr val="accent4"/>
                </a:solidFill>
                <a:latin typeface="Segoe UI" panose="020B0502040204020203" pitchFamily="34" charset="0"/>
                <a:cs typeface="Segoe UI" panose="020B0502040204020203" pitchFamily="34" charset="0"/>
              </a:rPr>
              <a:t>Blinzeln</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intakt</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grobe</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Verfolgungsbewegungen</a:t>
            </a:r>
            <a:r>
              <a:rPr sz="1300" dirty="0">
                <a:solidFill>
                  <a:schemeClr val="accent4"/>
                </a:solidFill>
                <a:latin typeface="Segoe UI" panose="020B0502040204020203" pitchFamily="34" charset="0"/>
                <a:cs typeface="Segoe UI" panose="020B0502040204020203" pitchFamily="34" charset="0"/>
              </a:rPr>
              <a:t> der </a:t>
            </a:r>
            <a:r>
              <a:rPr sz="1300" dirty="0" err="1">
                <a:solidFill>
                  <a:schemeClr val="accent4"/>
                </a:solidFill>
                <a:latin typeface="Segoe UI" panose="020B0502040204020203" pitchFamily="34" charset="0"/>
                <a:cs typeface="Segoe UI" panose="020B0502040204020203" pitchFamily="34" charset="0"/>
              </a:rPr>
              <a:t>Augen</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nur</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bei</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Reizen</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im</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rechten</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Gesichtsfeld</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vorhanden</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kann</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nicht</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fixieren</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Sehschärfe</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kann</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nicht</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getestet</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werden</a:t>
            </a:r>
            <a:r>
              <a:rPr sz="1300" dirty="0">
                <a:solidFill>
                  <a:schemeClr val="accent4"/>
                </a:solidFill>
                <a:latin typeface="Segoe UI" panose="020B0502040204020203" pitchFamily="34" charset="0"/>
                <a:cs typeface="Segoe UI" panose="020B0502040204020203" pitchFamily="34" charset="0"/>
              </a:rPr>
              <a:t>, es </a:t>
            </a:r>
            <a:r>
              <a:rPr sz="1300" dirty="0" err="1">
                <a:solidFill>
                  <a:schemeClr val="accent4"/>
                </a:solidFill>
                <a:latin typeface="Segoe UI" panose="020B0502040204020203" pitchFamily="34" charset="0"/>
                <a:cs typeface="Segoe UI" panose="020B0502040204020203" pitchFamily="34" charset="0"/>
              </a:rPr>
              <a:t>werden</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keinerlei</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Zeichen</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erkannt</a:t>
            </a:r>
            <a:r>
              <a:rPr sz="1300" dirty="0">
                <a:solidFill>
                  <a:schemeClr val="accent4"/>
                </a:solidFill>
                <a:latin typeface="Segoe UI" panose="020B0502040204020203" pitchFamily="34" charset="0"/>
                <a:cs typeface="Segoe UI" panose="020B0502040204020203" pitchFamily="34" charset="0"/>
              </a:rPr>
              <a:t>; PB </a:t>
            </a:r>
            <a:r>
              <a:rPr sz="1300" dirty="0" err="1">
                <a:solidFill>
                  <a:schemeClr val="accent4"/>
                </a:solidFill>
                <a:latin typeface="Segoe UI" panose="020B0502040204020203" pitchFamily="34" charset="0"/>
                <a:cs typeface="Segoe UI" panose="020B0502040204020203" pitchFamily="34" charset="0"/>
              </a:rPr>
              <a:t>kann</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Farben</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benennen</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selten</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werden</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Objekte</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über</a:t>
            </a:r>
            <a:r>
              <a:rPr sz="1300" dirty="0">
                <a:solidFill>
                  <a:schemeClr val="accent4"/>
                </a:solidFill>
                <a:latin typeface="Segoe UI" panose="020B0502040204020203" pitchFamily="34" charset="0"/>
                <a:cs typeface="Segoe UI" panose="020B0502040204020203" pitchFamily="34" charset="0"/>
              </a:rPr>
              <a:t> die </a:t>
            </a:r>
            <a:r>
              <a:rPr sz="1300" dirty="0" err="1">
                <a:solidFill>
                  <a:schemeClr val="accent4"/>
                </a:solidFill>
                <a:latin typeface="Segoe UI" panose="020B0502040204020203" pitchFamily="34" charset="0"/>
                <a:cs typeface="Segoe UI" panose="020B0502040204020203" pitchFamily="34" charset="0"/>
              </a:rPr>
              <a:t>Farbe</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erkannt</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z.B.</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eine</a:t>
            </a:r>
            <a:r>
              <a:rPr sz="1300" dirty="0">
                <a:solidFill>
                  <a:schemeClr val="accent4"/>
                </a:solidFill>
                <a:latin typeface="Segoe UI" panose="020B0502040204020203" pitchFamily="34" charset="0"/>
                <a:cs typeface="Segoe UI" panose="020B0502040204020203" pitchFamily="34" charset="0"/>
              </a:rPr>
              <a:t> Orange); </a:t>
            </a:r>
            <a:r>
              <a:rPr sz="1300" dirty="0" err="1">
                <a:solidFill>
                  <a:schemeClr val="accent4"/>
                </a:solidFill>
                <a:latin typeface="Segoe UI" panose="020B0502040204020203" pitchFamily="34" charset="0"/>
                <a:cs typeface="Segoe UI" panose="020B0502040204020203" pitchFamily="34" charset="0"/>
              </a:rPr>
              <a:t>normalerweise</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werden</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visuell</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dargebotene</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Objekte</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nicht</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erkannt</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Zeigen</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oder</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Greifen</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nach</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Objekten</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ist</a:t>
            </a:r>
            <a:r>
              <a:rPr sz="1300" dirty="0">
                <a:solidFill>
                  <a:schemeClr val="accent4"/>
                </a:solidFill>
                <a:latin typeface="Segoe UI" panose="020B0502040204020203" pitchFamily="34" charset="0"/>
                <a:cs typeface="Segoe UI" panose="020B0502040204020203" pitchFamily="34" charset="0"/>
              </a:rPr>
              <a:t> stark </a:t>
            </a:r>
            <a:r>
              <a:rPr sz="1300" dirty="0" err="1">
                <a:solidFill>
                  <a:schemeClr val="accent4"/>
                </a:solidFill>
                <a:latin typeface="Segoe UI" panose="020B0502040204020203" pitchFamily="34" charset="0"/>
                <a:cs typeface="Segoe UI" panose="020B0502040204020203" pitchFamily="34" charset="0"/>
              </a:rPr>
              <a:t>gestört</a:t>
            </a:r>
            <a:r>
              <a:rPr sz="1300" dirty="0">
                <a:solidFill>
                  <a:schemeClr val="accent4"/>
                </a:solidFill>
                <a:latin typeface="Segoe UI" panose="020B0502040204020203" pitchFamily="34" charset="0"/>
                <a:cs typeface="Segoe UI" panose="020B0502040204020203" pitchFamily="34" charset="0"/>
              </a:rPr>
              <a:t>, ab und </a:t>
            </a:r>
            <a:r>
              <a:rPr sz="1300" dirty="0" err="1">
                <a:solidFill>
                  <a:schemeClr val="accent4"/>
                </a:solidFill>
                <a:latin typeface="Segoe UI" panose="020B0502040204020203" pitchFamily="34" charset="0"/>
                <a:cs typeface="Segoe UI" panose="020B0502040204020203" pitchFamily="34" charset="0"/>
              </a:rPr>
              <a:t>zu</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klappt</a:t>
            </a:r>
            <a:r>
              <a:rPr sz="1300" dirty="0">
                <a:solidFill>
                  <a:schemeClr val="accent4"/>
                </a:solidFill>
                <a:latin typeface="Segoe UI" panose="020B0502040204020203" pitchFamily="34" charset="0"/>
                <a:cs typeface="Segoe UI" panose="020B0502040204020203" pitchFamily="34" charset="0"/>
              </a:rPr>
              <a:t> es, </a:t>
            </a:r>
            <a:r>
              <a:rPr sz="1300" dirty="0" err="1">
                <a:solidFill>
                  <a:schemeClr val="accent4"/>
                </a:solidFill>
                <a:latin typeface="Segoe UI" panose="020B0502040204020203" pitchFamily="34" charset="0"/>
                <a:cs typeface="Segoe UI" panose="020B0502040204020203" pitchFamily="34" charset="0"/>
              </a:rPr>
              <a:t>wenn</a:t>
            </a:r>
            <a:r>
              <a:rPr sz="1300" dirty="0">
                <a:solidFill>
                  <a:schemeClr val="accent4"/>
                </a:solidFill>
                <a:latin typeface="Segoe UI" panose="020B0502040204020203" pitchFamily="34" charset="0"/>
                <a:cs typeface="Segoe UI" panose="020B0502040204020203" pitchFamily="34" charset="0"/>
              </a:rPr>
              <a:t> das </a:t>
            </a:r>
            <a:r>
              <a:rPr sz="1300" dirty="0" err="1">
                <a:solidFill>
                  <a:schemeClr val="accent4"/>
                </a:solidFill>
                <a:latin typeface="Segoe UI" panose="020B0502040204020203" pitchFamily="34" charset="0"/>
                <a:cs typeface="Segoe UI" panose="020B0502040204020203" pitchFamily="34" charset="0"/>
              </a:rPr>
              <a:t>Objekt</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im</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rechten</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Gesichtsfeld</a:t>
            </a:r>
            <a:r>
              <a:rPr sz="1300" dirty="0">
                <a:solidFill>
                  <a:schemeClr val="accent4"/>
                </a:solidFill>
                <a:latin typeface="Segoe UI" panose="020B0502040204020203" pitchFamily="34" charset="0"/>
                <a:cs typeface="Segoe UI" panose="020B0502040204020203" pitchFamily="34" charset="0"/>
              </a:rPr>
              <a:t> </a:t>
            </a:r>
            <a:r>
              <a:rPr sz="1300" dirty="0" err="1">
                <a:solidFill>
                  <a:schemeClr val="accent4"/>
                </a:solidFill>
                <a:latin typeface="Segoe UI" panose="020B0502040204020203" pitchFamily="34" charset="0"/>
                <a:cs typeface="Segoe UI" panose="020B0502040204020203" pitchFamily="34" charset="0"/>
              </a:rPr>
              <a:t>ist</a:t>
            </a:r>
            <a:r>
              <a:rPr sz="1300" dirty="0">
                <a:solidFill>
                  <a:schemeClr val="accent4"/>
                </a:solidFill>
                <a:latin typeface="Segoe UI" panose="020B0502040204020203" pitchFamily="34" charset="0"/>
                <a:cs typeface="Segoe UI" panose="020B0502040204020203" pitchFamily="34" charset="0"/>
              </a:rPr>
              <a:t>. </a:t>
            </a:r>
            <a:br>
              <a:rPr sz="1300" dirty="0">
                <a:solidFill>
                  <a:schemeClr val="accent4"/>
                </a:solidFill>
                <a:latin typeface="Segoe UI" panose="020B0502040204020203" pitchFamily="34" charset="0"/>
                <a:cs typeface="Segoe UI" panose="020B0502040204020203" pitchFamily="34" charset="0"/>
              </a:rPr>
            </a:br>
            <a:endParaRPr sz="1300" dirty="0">
              <a:latin typeface="Segoe UI" panose="020B0502040204020203" pitchFamily="34" charset="0"/>
              <a:cs typeface="Segoe UI" panose="020B0502040204020203" pitchFamily="34" charset="0"/>
            </a:endParaRPr>
          </a:p>
          <a:p>
            <a:pPr marL="306385" indent="-166685">
              <a:buClr>
                <a:srgbClr val="000000"/>
              </a:buClr>
              <a:buSzPct val="100000"/>
              <a:buFont typeface="Times Roman"/>
              <a:buChar char="•"/>
              <a:defRPr sz="1300" b="1">
                <a:latin typeface="D-DIN"/>
                <a:ea typeface="D-DIN"/>
                <a:cs typeface="D-DIN"/>
                <a:sym typeface="D-DIN"/>
              </a:defRPr>
            </a:pPr>
            <a:r>
              <a:rPr dirty="0">
                <a:latin typeface="Segoe UI" panose="020B0502040204020203" pitchFamily="34" charset="0"/>
                <a:cs typeface="Segoe UI" panose="020B0502040204020203" pitchFamily="34" charset="0"/>
              </a:rPr>
              <a:t>PB </a:t>
            </a:r>
            <a:r>
              <a:rPr dirty="0" err="1">
                <a:latin typeface="Segoe UI" panose="020B0502040204020203" pitchFamily="34" charset="0"/>
                <a:cs typeface="Segoe UI" panose="020B0502040204020203" pitchFamily="34" charset="0"/>
              </a:rPr>
              <a:t>kann</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keine</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Formen</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erkennen</a:t>
            </a:r>
            <a:r>
              <a:rPr dirty="0">
                <a:latin typeface="Segoe UI" panose="020B0502040204020203" pitchFamily="34" charset="0"/>
                <a:cs typeface="Segoe UI" panose="020B0502040204020203" pitchFamily="34" charset="0"/>
              </a:rPr>
              <a:t> </a:t>
            </a:r>
            <a:br>
              <a:rPr dirty="0">
                <a:latin typeface="Segoe UI" panose="020B0502040204020203" pitchFamily="34" charset="0"/>
                <a:cs typeface="Segoe UI" panose="020B0502040204020203" pitchFamily="34" charset="0"/>
              </a:rPr>
            </a:br>
            <a:endParaRPr dirty="0">
              <a:latin typeface="Segoe UI" panose="020B0502040204020203" pitchFamily="34" charset="0"/>
              <a:cs typeface="Segoe UI" panose="020B0502040204020203" pitchFamily="34" charset="0"/>
            </a:endParaRPr>
          </a:p>
          <a:p>
            <a:pPr marL="306385" indent="-166685">
              <a:buClr>
                <a:srgbClr val="000000"/>
              </a:buClr>
              <a:buSzPct val="100000"/>
              <a:buFont typeface="Times Roman"/>
              <a:buChar char="•"/>
              <a:defRPr sz="1300">
                <a:latin typeface="D-DIN"/>
                <a:ea typeface="D-DIN"/>
                <a:cs typeface="D-DIN"/>
                <a:sym typeface="D-DIN"/>
              </a:defRPr>
            </a:pPr>
            <a:r>
              <a:rPr dirty="0" err="1">
                <a:latin typeface="Segoe UI" panose="020B0502040204020203" pitchFamily="34" charset="0"/>
                <a:cs typeface="Segoe UI" panose="020B0502040204020203" pitchFamily="34" charset="0"/>
              </a:rPr>
              <a:t>Paradoxerweise</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berichtet</a:t>
            </a:r>
            <a:r>
              <a:rPr dirty="0">
                <a:latin typeface="Segoe UI" panose="020B0502040204020203" pitchFamily="34" charset="0"/>
                <a:cs typeface="Segoe UI" panose="020B0502040204020203" pitchFamily="34" charset="0"/>
              </a:rPr>
              <a:t> er von </a:t>
            </a:r>
            <a:r>
              <a:rPr b="1" dirty="0" err="1">
                <a:latin typeface="Segoe UI" panose="020B0502040204020203" pitchFamily="34" charset="0"/>
                <a:cs typeface="Segoe UI" panose="020B0502040204020203" pitchFamily="34" charset="0"/>
              </a:rPr>
              <a:t>bewussten</a:t>
            </a:r>
            <a:r>
              <a:rPr b="1" dirty="0">
                <a:latin typeface="Segoe UI" panose="020B0502040204020203" pitchFamily="34" charset="0"/>
                <a:cs typeface="Segoe UI" panose="020B0502040204020203" pitchFamily="34" charset="0"/>
              </a:rPr>
              <a:t> </a:t>
            </a:r>
            <a:r>
              <a:rPr b="1" dirty="0" err="1">
                <a:latin typeface="Segoe UI" panose="020B0502040204020203" pitchFamily="34" charset="0"/>
                <a:cs typeface="Segoe UI" panose="020B0502040204020203" pitchFamily="34" charset="0"/>
              </a:rPr>
              <a:t>Farbempfindungen</a:t>
            </a:r>
            <a:r>
              <a:rPr b="1" dirty="0">
                <a:latin typeface="Segoe UI" panose="020B0502040204020203" pitchFamily="34" charset="0"/>
                <a:cs typeface="Segoe UI" panose="020B0502040204020203" pitchFamily="34" charset="0"/>
              </a:rPr>
              <a:t>, die </a:t>
            </a:r>
            <a:r>
              <a:rPr b="1" dirty="0" err="1">
                <a:latin typeface="Segoe UI" panose="020B0502040204020203" pitchFamily="34" charset="0"/>
                <a:cs typeface="Segoe UI" panose="020B0502040204020203" pitchFamily="34" charset="0"/>
              </a:rPr>
              <a:t>auch</a:t>
            </a:r>
            <a:r>
              <a:rPr b="1" dirty="0">
                <a:latin typeface="Segoe UI" panose="020B0502040204020203" pitchFamily="34" charset="0"/>
                <a:cs typeface="Segoe UI" panose="020B0502040204020203" pitchFamily="34" charset="0"/>
              </a:rPr>
              <a:t> </a:t>
            </a:r>
            <a:r>
              <a:rPr b="1" dirty="0" err="1">
                <a:latin typeface="Segoe UI" panose="020B0502040204020203" pitchFamily="34" charset="0"/>
                <a:cs typeface="Segoe UI" panose="020B0502040204020203" pitchFamily="34" charset="0"/>
              </a:rPr>
              <a:t>mit</a:t>
            </a:r>
            <a:r>
              <a:rPr b="1" dirty="0">
                <a:latin typeface="Segoe UI" panose="020B0502040204020203" pitchFamily="34" charset="0"/>
                <a:cs typeface="Segoe UI" panose="020B0502040204020203" pitchFamily="34" charset="0"/>
              </a:rPr>
              <a:t> den </a:t>
            </a:r>
            <a:r>
              <a:rPr b="1" dirty="0" err="1">
                <a:latin typeface="Segoe UI" panose="020B0502040204020203" pitchFamily="34" charset="0"/>
                <a:cs typeface="Segoe UI" panose="020B0502040204020203" pitchFamily="34" charset="0"/>
              </a:rPr>
              <a:t>Objekten</a:t>
            </a:r>
            <a:r>
              <a:rPr b="1" dirty="0">
                <a:latin typeface="Segoe UI" panose="020B0502040204020203" pitchFamily="34" charset="0"/>
                <a:cs typeface="Segoe UI" panose="020B0502040204020203" pitchFamily="34" charset="0"/>
              </a:rPr>
              <a:t> der </a:t>
            </a:r>
            <a:r>
              <a:rPr b="1" dirty="0" err="1">
                <a:latin typeface="Segoe UI" panose="020B0502040204020203" pitchFamily="34" charset="0"/>
                <a:cs typeface="Segoe UI" panose="020B0502040204020203" pitchFamily="34" charset="0"/>
              </a:rPr>
              <a:t>Außenwelt</a:t>
            </a:r>
            <a:r>
              <a:rPr b="1" dirty="0">
                <a:latin typeface="Segoe UI" panose="020B0502040204020203" pitchFamily="34" charset="0"/>
                <a:cs typeface="Segoe UI" panose="020B0502040204020203" pitchFamily="34" charset="0"/>
              </a:rPr>
              <a:t> </a:t>
            </a:r>
            <a:r>
              <a:rPr b="1" dirty="0" err="1">
                <a:latin typeface="Segoe UI" panose="020B0502040204020203" pitchFamily="34" charset="0"/>
                <a:cs typeface="Segoe UI" panose="020B0502040204020203" pitchFamily="34" charset="0"/>
              </a:rPr>
              <a:t>korrelieren</a:t>
            </a:r>
            <a:r>
              <a:rPr b="1" dirty="0">
                <a:latin typeface="Segoe UI" panose="020B0502040204020203" pitchFamily="34" charset="0"/>
                <a:cs typeface="Segoe UI" panose="020B0502040204020203" pitchFamily="34" charset="0"/>
              </a:rPr>
              <a:t> </a:t>
            </a:r>
            <a:br>
              <a:rPr dirty="0">
                <a:latin typeface="Segoe UI" panose="020B0502040204020203" pitchFamily="34" charset="0"/>
                <a:cs typeface="Segoe UI" panose="020B0502040204020203" pitchFamily="34" charset="0"/>
              </a:rPr>
            </a:br>
            <a:endParaRPr dirty="0">
              <a:latin typeface="Segoe UI" panose="020B0502040204020203" pitchFamily="34" charset="0"/>
              <a:cs typeface="Segoe UI" panose="020B0502040204020203" pitchFamily="34" charset="0"/>
            </a:endParaRPr>
          </a:p>
        </p:txBody>
      </p:sp>
      <p:pic>
        <p:nvPicPr>
          <p:cNvPr id="454" name="Bildschirmfoto 2021-05-19 um 15.49.51.png" descr="Bildschirmfoto 2021-05-19 um 15.49.51.png"/>
          <p:cNvPicPr>
            <a:picLocks noChangeAspect="1"/>
          </p:cNvPicPr>
          <p:nvPr/>
        </p:nvPicPr>
        <p:blipFill>
          <a:blip r:embed="rId3"/>
          <a:srcRect l="35973" t="50576"/>
          <a:stretch>
            <a:fillRect/>
          </a:stretch>
        </p:blipFill>
        <p:spPr>
          <a:xfrm>
            <a:off x="5987863" y="4092822"/>
            <a:ext cx="2223885" cy="1841851"/>
          </a:xfrm>
          <a:prstGeom prst="rect">
            <a:avLst/>
          </a:prstGeom>
          <a:ln w="12700">
            <a:miter lim="400000"/>
          </a:ln>
        </p:spPr>
      </p:pic>
      <p:pic>
        <p:nvPicPr>
          <p:cNvPr id="455" name="Bildschirmfoto 2021-05-19 um 15.49.51.png" descr="Bildschirmfoto 2021-05-19 um 15.49.51.png"/>
          <p:cNvPicPr>
            <a:picLocks noChangeAspect="1"/>
          </p:cNvPicPr>
          <p:nvPr/>
        </p:nvPicPr>
        <p:blipFill>
          <a:blip r:embed="rId3"/>
          <a:srcRect l="635" r="51510" b="49240"/>
          <a:stretch>
            <a:fillRect/>
          </a:stretch>
        </p:blipFill>
        <p:spPr>
          <a:xfrm>
            <a:off x="5921874" y="1564165"/>
            <a:ext cx="2252833" cy="2563845"/>
          </a:xfrm>
          <a:prstGeom prst="rect">
            <a:avLst/>
          </a:prstGeom>
          <a:ln w="12700">
            <a:miter lim="400000"/>
          </a:ln>
        </p:spPr>
      </p:pic>
      <p:sp>
        <p:nvSpPr>
          <p:cNvPr id="456" name="Abbildung 10…"/>
          <p:cNvSpPr txBox="1"/>
          <p:nvPr/>
        </p:nvSpPr>
        <p:spPr>
          <a:xfrm>
            <a:off x="5941402" y="1238033"/>
            <a:ext cx="1738639"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000" b="1">
                <a:latin typeface="D-DIN"/>
                <a:ea typeface="D-DIN"/>
                <a:cs typeface="D-DIN"/>
                <a:sym typeface="D-DIN"/>
              </a:defRPr>
            </a:pPr>
            <a:r>
              <a:t>Abbildung 10</a:t>
            </a:r>
          </a:p>
          <a:p>
            <a:pPr defTabSz="457200">
              <a:defRPr sz="1000">
                <a:latin typeface="D-DIN"/>
                <a:ea typeface="D-DIN"/>
                <a:cs typeface="D-DIN"/>
                <a:sym typeface="D-DIN"/>
              </a:defRPr>
            </a:pPr>
            <a:r>
              <a:t>MRT von Patient PB.</a:t>
            </a:r>
          </a:p>
        </p:txBody>
      </p:sp>
      <p:sp>
        <p:nvSpPr>
          <p:cNvPr id="457" name="Zeki et al., 1999, S. 14126"/>
          <p:cNvSpPr txBox="1"/>
          <p:nvPr/>
        </p:nvSpPr>
        <p:spPr>
          <a:xfrm>
            <a:off x="5965419" y="5866553"/>
            <a:ext cx="1955995"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sz="800">
                <a:latin typeface="D-DIN"/>
                <a:ea typeface="D-DIN"/>
                <a:cs typeface="D-DIN"/>
                <a:sym typeface="D-DIN"/>
              </a:defRPr>
            </a:lvl1pPr>
          </a:lstStyle>
          <a:p>
            <a:r>
              <a:t>Zeki et al., 1999, S. 14126 </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Titel 1"/>
          <p:cNvSpPr txBox="1">
            <a:spLocks noGrp="1"/>
          </p:cNvSpPr>
          <p:nvPr>
            <p:ph type="title"/>
          </p:nvPr>
        </p:nvSpPr>
        <p:spPr>
          <a:prstGeom prst="rect">
            <a:avLst/>
          </a:prstGeom>
        </p:spPr>
        <p:txBody>
          <a:bodyPr/>
          <a:lstStyle/>
          <a:p>
            <a:r>
              <a:t>Gruppenarbeit - Aufgabe 1</a:t>
            </a:r>
          </a:p>
        </p:txBody>
      </p:sp>
      <p:sp>
        <p:nvSpPr>
          <p:cNvPr id="466" name="Aufgabe 1: (—&gt; Vornamen mit A - L)…"/>
          <p:cNvSpPr txBox="1"/>
          <p:nvPr/>
        </p:nvSpPr>
        <p:spPr>
          <a:xfrm>
            <a:off x="199312" y="1227885"/>
            <a:ext cx="5701485" cy="5016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600" b="1">
                <a:uFill>
                  <a:solidFill>
                    <a:srgbClr val="000000"/>
                  </a:solidFill>
                </a:uFill>
                <a:latin typeface="D-DIN"/>
                <a:ea typeface="D-DIN"/>
                <a:cs typeface="D-DIN"/>
                <a:sym typeface="D-DIN"/>
              </a:defRPr>
            </a:pPr>
            <a:r>
              <a:rPr dirty="0">
                <a:latin typeface="Segoe UI" panose="020B0502040204020203" pitchFamily="34" charset="0"/>
                <a:cs typeface="Segoe UI" panose="020B0502040204020203" pitchFamily="34" charset="0"/>
              </a:rPr>
              <a:t>Aufgabe 1: </a:t>
            </a:r>
            <a:r>
              <a:rPr b="0" i="1" dirty="0">
                <a:latin typeface="Segoe UI" panose="020B0502040204020203" pitchFamily="34" charset="0"/>
                <a:cs typeface="Segoe UI" panose="020B0502040204020203" pitchFamily="34" charset="0"/>
              </a:rPr>
              <a:t>(—&gt; </a:t>
            </a:r>
            <a:r>
              <a:rPr b="0" i="1" dirty="0" err="1">
                <a:latin typeface="Segoe UI" panose="020B0502040204020203" pitchFamily="34" charset="0"/>
                <a:cs typeface="Segoe UI" panose="020B0502040204020203" pitchFamily="34" charset="0"/>
              </a:rPr>
              <a:t>Vornamen</a:t>
            </a:r>
            <a:r>
              <a:rPr b="0" i="1" dirty="0">
                <a:latin typeface="Segoe UI" panose="020B0502040204020203" pitchFamily="34" charset="0"/>
                <a:cs typeface="Segoe UI" panose="020B0502040204020203" pitchFamily="34" charset="0"/>
              </a:rPr>
              <a:t> </a:t>
            </a:r>
            <a:r>
              <a:rPr b="0" i="1" dirty="0" err="1">
                <a:latin typeface="Segoe UI" panose="020B0502040204020203" pitchFamily="34" charset="0"/>
                <a:cs typeface="Segoe UI" panose="020B0502040204020203" pitchFamily="34" charset="0"/>
              </a:rPr>
              <a:t>mit</a:t>
            </a:r>
            <a:r>
              <a:rPr b="0" i="1" dirty="0">
                <a:latin typeface="Segoe UI" panose="020B0502040204020203" pitchFamily="34" charset="0"/>
                <a:cs typeface="Segoe UI" panose="020B0502040204020203" pitchFamily="34" charset="0"/>
              </a:rPr>
              <a:t> A - L)</a:t>
            </a:r>
          </a:p>
          <a:p>
            <a:pPr defTabSz="457200">
              <a:defRPr sz="1600" b="1">
                <a:uFill>
                  <a:solidFill>
                    <a:srgbClr val="000000"/>
                  </a:solidFill>
                </a:uFill>
                <a:latin typeface="D-DIN"/>
                <a:ea typeface="D-DIN"/>
                <a:cs typeface="D-DIN"/>
                <a:sym typeface="D-DIN"/>
              </a:defRPr>
            </a:pPr>
            <a:r>
              <a:rPr dirty="0" err="1">
                <a:latin typeface="Segoe UI" panose="020B0502040204020203" pitchFamily="34" charset="0"/>
                <a:cs typeface="Segoe UI" panose="020B0502040204020203" pitchFamily="34" charset="0"/>
              </a:rPr>
              <a:t>Psychophysikalische</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Untersuchungen</a:t>
            </a:r>
            <a:r>
              <a:rPr dirty="0">
                <a:latin typeface="Segoe UI" panose="020B0502040204020203" pitchFamily="34" charset="0"/>
                <a:cs typeface="Segoe UI" panose="020B0502040204020203" pitchFamily="34" charset="0"/>
              </a:rPr>
              <a:t> und </a:t>
            </a:r>
            <a:r>
              <a:rPr dirty="0" err="1">
                <a:latin typeface="Segoe UI" panose="020B0502040204020203" pitchFamily="34" charset="0"/>
                <a:cs typeface="Segoe UI" panose="020B0502040204020203" pitchFamily="34" charset="0"/>
              </a:rPr>
              <a:t>Ergebnisse</a:t>
            </a:r>
            <a:endParaRPr dirty="0">
              <a:latin typeface="Segoe UI" panose="020B0502040204020203" pitchFamily="34" charset="0"/>
              <a:cs typeface="Segoe UI" panose="020B0502040204020203" pitchFamily="34" charset="0"/>
            </a:endParaRPr>
          </a:p>
          <a:p>
            <a:pPr marL="200526" indent="-200526" defTabSz="457200">
              <a:buSzPct val="100000"/>
              <a:buAutoNum type="alphaUcPeriod"/>
              <a:defRPr sz="1600">
                <a:uFill>
                  <a:solidFill>
                    <a:srgbClr val="000000"/>
                  </a:solidFill>
                </a:uFill>
                <a:latin typeface="D-DIN"/>
                <a:ea typeface="D-DIN"/>
                <a:cs typeface="D-DIN"/>
                <a:sym typeface="D-DIN"/>
              </a:defRPr>
            </a:pPr>
            <a:endParaRPr dirty="0">
              <a:latin typeface="Segoe UI" panose="020B0502040204020203" pitchFamily="34" charset="0"/>
              <a:cs typeface="Segoe UI" panose="020B0502040204020203" pitchFamily="34" charset="0"/>
            </a:endParaRPr>
          </a:p>
          <a:p>
            <a:pPr marL="215999" indent="-215999" defTabSz="457200">
              <a:defRPr sz="1600">
                <a:uFill>
                  <a:solidFill>
                    <a:srgbClr val="000000"/>
                  </a:solidFill>
                </a:uFill>
                <a:latin typeface="D-DIN"/>
                <a:ea typeface="D-DIN"/>
                <a:cs typeface="D-DIN"/>
                <a:sym typeface="D-DIN"/>
              </a:defRPr>
            </a:pPr>
            <a:r>
              <a:rPr dirty="0">
                <a:latin typeface="Segoe UI" panose="020B0502040204020203" pitchFamily="34" charset="0"/>
                <a:cs typeface="Segoe UI" panose="020B0502040204020203" pitchFamily="34" charset="0"/>
              </a:rPr>
              <a:t>a) </a:t>
            </a:r>
            <a:r>
              <a:rPr dirty="0" err="1">
                <a:latin typeface="Segoe UI" panose="020B0502040204020203" pitchFamily="34" charset="0"/>
                <a:cs typeface="Segoe UI" panose="020B0502040204020203" pitchFamily="34" charset="0"/>
              </a:rPr>
              <a:t>Welche</a:t>
            </a:r>
            <a:r>
              <a:rPr dirty="0">
                <a:latin typeface="Segoe UI" panose="020B0502040204020203" pitchFamily="34" charset="0"/>
                <a:cs typeface="Segoe UI" panose="020B0502040204020203" pitchFamily="34" charset="0"/>
              </a:rPr>
              <a:t> </a:t>
            </a:r>
            <a:r>
              <a:rPr b="1" dirty="0" err="1">
                <a:latin typeface="Segoe UI" panose="020B0502040204020203" pitchFamily="34" charset="0"/>
                <a:cs typeface="Segoe UI" panose="020B0502040204020203" pitchFamily="34" charset="0"/>
              </a:rPr>
              <a:t>psychophysikalischen</a:t>
            </a:r>
            <a:r>
              <a:rPr b="1" dirty="0">
                <a:latin typeface="Segoe UI" panose="020B0502040204020203" pitchFamily="34" charset="0"/>
                <a:cs typeface="Segoe UI" panose="020B0502040204020203" pitchFamily="34" charset="0"/>
              </a:rPr>
              <a:t> </a:t>
            </a:r>
            <a:r>
              <a:rPr b="1" dirty="0" err="1">
                <a:latin typeface="Segoe UI" panose="020B0502040204020203" pitchFamily="34" charset="0"/>
                <a:cs typeface="Segoe UI" panose="020B0502040204020203" pitchFamily="34" charset="0"/>
              </a:rPr>
              <a:t>Untersuchungen</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wurden</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durchgeführt</a:t>
            </a:r>
            <a:r>
              <a:rPr dirty="0">
                <a:latin typeface="Segoe UI" panose="020B0502040204020203" pitchFamily="34" charset="0"/>
                <a:cs typeface="Segoe UI" panose="020B0502040204020203" pitchFamily="34" charset="0"/>
              </a:rPr>
              <a:t> (S. 14125 </a:t>
            </a:r>
            <a:r>
              <a:rPr dirty="0" err="1">
                <a:latin typeface="Segoe UI" panose="020B0502040204020203" pitchFamily="34" charset="0"/>
                <a:cs typeface="Segoe UI" panose="020B0502040204020203" pitchFamily="34" charset="0"/>
              </a:rPr>
              <a:t>rechts</a:t>
            </a:r>
            <a:r>
              <a:rPr dirty="0">
                <a:latin typeface="Segoe UI" panose="020B0502040204020203" pitchFamily="34" charset="0"/>
                <a:cs typeface="Segoe UI" panose="020B0502040204020203" pitchFamily="34" charset="0"/>
              </a:rPr>
              <a:t>)?</a:t>
            </a:r>
          </a:p>
          <a:p>
            <a:pPr marL="521368" lvl="1" indent="-140368" defTabSz="457200">
              <a:buSzPct val="100000"/>
              <a:buChar char="•"/>
              <a:defRPr sz="1600">
                <a:uFill>
                  <a:solidFill>
                    <a:srgbClr val="000000"/>
                  </a:solidFill>
                </a:uFill>
                <a:latin typeface="D-DIN"/>
                <a:ea typeface="D-DIN"/>
                <a:cs typeface="D-DIN"/>
                <a:sym typeface="D-DIN"/>
              </a:defRPr>
            </a:pPr>
            <a:r>
              <a:rPr dirty="0">
                <a:latin typeface="Segoe UI" panose="020B0502040204020203" pitchFamily="34" charset="0"/>
                <a:cs typeface="Segoe UI" panose="020B0502040204020203" pitchFamily="34" charset="0"/>
              </a:rPr>
              <a:t>Was </a:t>
            </a:r>
            <a:r>
              <a:rPr dirty="0" err="1">
                <a:latin typeface="Segoe UI" panose="020B0502040204020203" pitchFamily="34" charset="0"/>
                <a:cs typeface="Segoe UI" panose="020B0502040204020203" pitchFamily="34" charset="0"/>
              </a:rPr>
              <a:t>ist</a:t>
            </a:r>
            <a:r>
              <a:rPr dirty="0">
                <a:latin typeface="Segoe UI" panose="020B0502040204020203" pitchFamily="34" charset="0"/>
                <a:cs typeface="Segoe UI" panose="020B0502040204020203" pitchFamily="34" charset="0"/>
              </a:rPr>
              <a:t> der „void mode“ und was </a:t>
            </a:r>
            <a:r>
              <a:rPr dirty="0" err="1">
                <a:latin typeface="Segoe UI" panose="020B0502040204020203" pitchFamily="34" charset="0"/>
                <a:cs typeface="Segoe UI" panose="020B0502040204020203" pitchFamily="34" charset="0"/>
              </a:rPr>
              <a:t>ist</a:t>
            </a:r>
            <a:r>
              <a:rPr dirty="0">
                <a:latin typeface="Segoe UI" panose="020B0502040204020203" pitchFamily="34" charset="0"/>
                <a:cs typeface="Segoe UI" panose="020B0502040204020203" pitchFamily="34" charset="0"/>
              </a:rPr>
              <a:t> der „normal mode“ der </a:t>
            </a:r>
            <a:r>
              <a:rPr dirty="0" err="1">
                <a:latin typeface="Segoe UI" panose="020B0502040204020203" pitchFamily="34" charset="0"/>
                <a:cs typeface="Segoe UI" panose="020B0502040204020203" pitchFamily="34" charset="0"/>
              </a:rPr>
              <a:t>Farbwahrnehmung</a:t>
            </a:r>
            <a:r>
              <a:rPr dirty="0">
                <a:latin typeface="Segoe UI" panose="020B0502040204020203" pitchFamily="34" charset="0"/>
                <a:cs typeface="Segoe UI" panose="020B0502040204020203" pitchFamily="34" charset="0"/>
              </a:rPr>
              <a:t>?</a:t>
            </a:r>
          </a:p>
          <a:p>
            <a:pPr defTabSz="457200">
              <a:defRPr sz="1600">
                <a:uFill>
                  <a:solidFill>
                    <a:srgbClr val="000000"/>
                  </a:solidFill>
                </a:uFill>
                <a:latin typeface="D-DIN"/>
                <a:ea typeface="D-DIN"/>
                <a:cs typeface="D-DIN"/>
                <a:sym typeface="D-DIN"/>
              </a:defRPr>
            </a:pPr>
            <a:endParaRPr dirty="0">
              <a:latin typeface="Segoe UI" panose="020B0502040204020203" pitchFamily="34" charset="0"/>
              <a:cs typeface="Segoe UI" panose="020B0502040204020203" pitchFamily="34" charset="0"/>
            </a:endParaRPr>
          </a:p>
          <a:p>
            <a:pPr marL="215999" indent="-215999" defTabSz="457200">
              <a:defRPr sz="1600">
                <a:uFill>
                  <a:solidFill>
                    <a:srgbClr val="000000"/>
                  </a:solidFill>
                </a:uFill>
                <a:latin typeface="D-DIN"/>
                <a:ea typeface="D-DIN"/>
                <a:cs typeface="D-DIN"/>
                <a:sym typeface="D-DIN"/>
              </a:defRPr>
            </a:pPr>
            <a:r>
              <a:rPr dirty="0">
                <a:latin typeface="Segoe UI" panose="020B0502040204020203" pitchFamily="34" charset="0"/>
                <a:cs typeface="Segoe UI" panose="020B0502040204020203" pitchFamily="34" charset="0"/>
              </a:rPr>
              <a:t>b) </a:t>
            </a:r>
            <a:r>
              <a:rPr dirty="0" err="1">
                <a:latin typeface="Segoe UI" panose="020B0502040204020203" pitchFamily="34" charset="0"/>
                <a:cs typeface="Segoe UI" panose="020B0502040204020203" pitchFamily="34" charset="0"/>
              </a:rPr>
              <a:t>Ergebnisse</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Welche</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Wahrnehmung</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berichtete</a:t>
            </a:r>
            <a:r>
              <a:rPr dirty="0">
                <a:latin typeface="Segoe UI" panose="020B0502040204020203" pitchFamily="34" charset="0"/>
                <a:cs typeface="Segoe UI" panose="020B0502040204020203" pitchFamily="34" charset="0"/>
              </a:rPr>
              <a:t> PB („Psychophysical Results“ ab S.14126 </a:t>
            </a:r>
            <a:r>
              <a:rPr dirty="0" err="1">
                <a:latin typeface="Segoe UI" panose="020B0502040204020203" pitchFamily="34" charset="0"/>
                <a:cs typeface="Segoe UI" panose="020B0502040204020203" pitchFamily="34" charset="0"/>
              </a:rPr>
              <a:t>rechts</a:t>
            </a:r>
            <a:r>
              <a:rPr dirty="0">
                <a:latin typeface="Segoe UI" panose="020B0502040204020203" pitchFamily="34" charset="0"/>
                <a:cs typeface="Segoe UI" panose="020B0502040204020203" pitchFamily="34" charset="0"/>
              </a:rPr>
              <a:t>)?</a:t>
            </a:r>
          </a:p>
          <a:p>
            <a:pPr marL="521368" lvl="1" indent="-140368" defTabSz="457200">
              <a:buSzPct val="100000"/>
              <a:buChar char="•"/>
              <a:defRPr sz="1600" b="1">
                <a:uFill>
                  <a:solidFill>
                    <a:srgbClr val="000000"/>
                  </a:solidFill>
                </a:uFill>
                <a:latin typeface="D-DIN"/>
                <a:ea typeface="D-DIN"/>
                <a:cs typeface="D-DIN"/>
                <a:sym typeface="D-DIN"/>
              </a:defRPr>
            </a:pPr>
            <a:r>
              <a:rPr dirty="0" err="1">
                <a:latin typeface="Segoe UI" panose="020B0502040204020203" pitchFamily="34" charset="0"/>
                <a:cs typeface="Segoe UI" panose="020B0502040204020203" pitchFamily="34" charset="0"/>
              </a:rPr>
              <a:t>Ergebnisse</a:t>
            </a:r>
            <a:r>
              <a:rPr dirty="0">
                <a:latin typeface="Segoe UI" panose="020B0502040204020203" pitchFamily="34" charset="0"/>
                <a:cs typeface="Segoe UI" panose="020B0502040204020203" pitchFamily="34" charset="0"/>
              </a:rPr>
              <a:t>: Form vs. </a:t>
            </a:r>
            <a:r>
              <a:rPr dirty="0" err="1">
                <a:latin typeface="Segoe UI" panose="020B0502040204020203" pitchFamily="34" charset="0"/>
                <a:cs typeface="Segoe UI" panose="020B0502040204020203" pitchFamily="34" charset="0"/>
              </a:rPr>
              <a:t>Farbe</a:t>
            </a:r>
            <a:r>
              <a:rPr dirty="0">
                <a:latin typeface="Segoe UI" panose="020B0502040204020203" pitchFamily="34" charset="0"/>
                <a:cs typeface="Segoe UI" panose="020B0502040204020203" pitchFamily="34" charset="0"/>
              </a:rPr>
              <a:t>? </a:t>
            </a:r>
          </a:p>
          <a:p>
            <a:pPr marL="521368" lvl="1" indent="-140368" defTabSz="457200">
              <a:buSzPct val="100000"/>
              <a:buChar char="•"/>
              <a:defRPr sz="1600">
                <a:uFill>
                  <a:solidFill>
                    <a:srgbClr val="000000"/>
                  </a:solidFill>
                </a:uFill>
                <a:latin typeface="D-DIN"/>
                <a:ea typeface="D-DIN"/>
                <a:cs typeface="D-DIN"/>
                <a:sym typeface="D-DIN"/>
              </a:defRPr>
            </a:pPr>
            <a:r>
              <a:rPr b="1" dirty="0" err="1">
                <a:latin typeface="Segoe UI" panose="020B0502040204020203" pitchFamily="34" charset="0"/>
                <a:cs typeface="Segoe UI" panose="020B0502040204020203" pitchFamily="34" charset="0"/>
              </a:rPr>
              <a:t>Ergebnisse</a:t>
            </a:r>
            <a:r>
              <a:rPr b="1" dirty="0">
                <a:latin typeface="Segoe UI" panose="020B0502040204020203" pitchFamily="34" charset="0"/>
                <a:cs typeface="Segoe UI" panose="020B0502040204020203" pitchFamily="34" charset="0"/>
              </a:rPr>
              <a:t>: </a:t>
            </a:r>
            <a:r>
              <a:rPr b="1" dirty="0" err="1">
                <a:latin typeface="Segoe UI" panose="020B0502040204020203" pitchFamily="34" charset="0"/>
                <a:cs typeface="Segoe UI" panose="020B0502040204020203" pitchFamily="34" charset="0"/>
              </a:rPr>
              <a:t>Farbkonstanz</a:t>
            </a:r>
            <a:r>
              <a:rPr b="1" dirty="0">
                <a:latin typeface="Segoe UI" panose="020B0502040204020203" pitchFamily="34" charset="0"/>
                <a:cs typeface="Segoe UI" panose="020B0502040204020203" pitchFamily="34" charset="0"/>
              </a:rPr>
              <a:t>?</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Vergleich</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zu</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gesunden</a:t>
            </a:r>
            <a:r>
              <a:rPr dirty="0">
                <a:latin typeface="Segoe UI" panose="020B0502040204020203" pitchFamily="34" charset="0"/>
                <a:cs typeface="Segoe UI" panose="020B0502040204020203" pitchFamily="34" charset="0"/>
              </a:rPr>
              <a:t> Proband*</a:t>
            </a:r>
            <a:r>
              <a:rPr dirty="0" err="1">
                <a:latin typeface="Segoe UI" panose="020B0502040204020203" pitchFamily="34" charset="0"/>
                <a:cs typeface="Segoe UI" panose="020B0502040204020203" pitchFamily="34" charset="0"/>
              </a:rPr>
              <a:t>innen</a:t>
            </a:r>
            <a:r>
              <a:rPr dirty="0">
                <a:latin typeface="Segoe UI" panose="020B0502040204020203" pitchFamily="34" charset="0"/>
                <a:cs typeface="Segoe UI" panose="020B0502040204020203" pitchFamily="34" charset="0"/>
              </a:rPr>
              <a:t>? (s. </a:t>
            </a:r>
            <a:r>
              <a:rPr dirty="0" err="1">
                <a:latin typeface="Segoe UI" panose="020B0502040204020203" pitchFamily="34" charset="0"/>
                <a:cs typeface="Segoe UI" panose="020B0502040204020203" pitchFamily="34" charset="0"/>
              </a:rPr>
              <a:t>auch</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Zusammenfassung</a:t>
            </a:r>
            <a:r>
              <a:rPr dirty="0">
                <a:latin typeface="Segoe UI" panose="020B0502040204020203" pitchFamily="34" charset="0"/>
                <a:cs typeface="Segoe UI" panose="020B0502040204020203" pitchFamily="34" charset="0"/>
              </a:rPr>
              <a:t> der </a:t>
            </a:r>
            <a:r>
              <a:rPr dirty="0" err="1">
                <a:latin typeface="Segoe UI" panose="020B0502040204020203" pitchFamily="34" charset="0"/>
                <a:cs typeface="Segoe UI" panose="020B0502040204020203" pitchFamily="34" charset="0"/>
              </a:rPr>
              <a:t>Ergebnisse</a:t>
            </a:r>
            <a:r>
              <a:rPr dirty="0">
                <a:latin typeface="Segoe UI" panose="020B0502040204020203" pitchFamily="34" charset="0"/>
                <a:cs typeface="Segoe UI" panose="020B0502040204020203" pitchFamily="34" charset="0"/>
              </a:rPr>
              <a:t> S. 14128, „PB’s Abnormal Color Vision“ </a:t>
            </a:r>
            <a:r>
              <a:rPr dirty="0" err="1">
                <a:latin typeface="Segoe UI" panose="020B0502040204020203" pitchFamily="34" charset="0"/>
                <a:cs typeface="Segoe UI" panose="020B0502040204020203" pitchFamily="34" charset="0"/>
              </a:rPr>
              <a:t>Zeile</a:t>
            </a:r>
            <a:r>
              <a:rPr dirty="0">
                <a:latin typeface="Segoe UI" panose="020B0502040204020203" pitchFamily="34" charset="0"/>
                <a:cs typeface="Segoe UI" panose="020B0502040204020203" pitchFamily="34" charset="0"/>
              </a:rPr>
              <a:t> 1-11)</a:t>
            </a:r>
          </a:p>
          <a:p>
            <a:pPr defTabSz="457200">
              <a:defRPr sz="1600">
                <a:uFill>
                  <a:solidFill>
                    <a:srgbClr val="000000"/>
                  </a:solidFill>
                </a:uFill>
                <a:latin typeface="D-DIN"/>
                <a:ea typeface="D-DIN"/>
                <a:cs typeface="D-DIN"/>
                <a:sym typeface="D-DIN"/>
              </a:defRPr>
            </a:pPr>
            <a:endParaRPr dirty="0">
              <a:latin typeface="Segoe UI" panose="020B0502040204020203" pitchFamily="34" charset="0"/>
              <a:cs typeface="Segoe UI" panose="020B0502040204020203" pitchFamily="34" charset="0"/>
            </a:endParaRPr>
          </a:p>
          <a:p>
            <a:pPr marL="179999" indent="-179999" defTabSz="457200">
              <a:defRPr sz="1600">
                <a:uFill>
                  <a:solidFill>
                    <a:srgbClr val="000000"/>
                  </a:solidFill>
                </a:uFill>
                <a:latin typeface="D-DIN"/>
                <a:ea typeface="D-DIN"/>
                <a:cs typeface="D-DIN"/>
                <a:sym typeface="D-DIN"/>
              </a:defRPr>
            </a:pPr>
            <a:r>
              <a:rPr dirty="0">
                <a:latin typeface="Segoe UI" panose="020B0502040204020203" pitchFamily="34" charset="0"/>
                <a:cs typeface="Segoe UI" panose="020B0502040204020203" pitchFamily="34" charset="0"/>
              </a:rPr>
              <a:t>c) </a:t>
            </a:r>
            <a:r>
              <a:rPr b="1" dirty="0">
                <a:latin typeface="Segoe UI" panose="020B0502040204020203" pitchFamily="34" charset="0"/>
                <a:cs typeface="Segoe UI" panose="020B0502040204020203" pitchFamily="34" charset="0"/>
              </a:rPr>
              <a:t>Was </a:t>
            </a:r>
            <a:r>
              <a:rPr b="1" dirty="0" err="1">
                <a:latin typeface="Segoe UI" panose="020B0502040204020203" pitchFamily="34" charset="0"/>
                <a:cs typeface="Segoe UI" panose="020B0502040204020203" pitchFamily="34" charset="0"/>
              </a:rPr>
              <a:t>ist</a:t>
            </a:r>
            <a:r>
              <a:rPr b="1" dirty="0">
                <a:latin typeface="Segoe UI" panose="020B0502040204020203" pitchFamily="34" charset="0"/>
                <a:cs typeface="Segoe UI" panose="020B0502040204020203" pitchFamily="34" charset="0"/>
              </a:rPr>
              <a:t> </a:t>
            </a:r>
            <a:r>
              <a:rPr b="1" dirty="0" err="1">
                <a:latin typeface="Segoe UI" panose="020B0502040204020203" pitchFamily="34" charset="0"/>
                <a:cs typeface="Segoe UI" panose="020B0502040204020203" pitchFamily="34" charset="0"/>
              </a:rPr>
              <a:t>Farbkonstanz</a:t>
            </a:r>
            <a:r>
              <a:rPr dirty="0">
                <a:latin typeface="Segoe UI" panose="020B0502040204020203" pitchFamily="34" charset="0"/>
                <a:cs typeface="Segoe UI" panose="020B0502040204020203" pitchFamily="34" charset="0"/>
              </a:rPr>
              <a:t> (s. </a:t>
            </a:r>
            <a:r>
              <a:rPr dirty="0" err="1">
                <a:latin typeface="Segoe UI" panose="020B0502040204020203" pitchFamily="34" charset="0"/>
                <a:cs typeface="Segoe UI" panose="020B0502040204020203" pitchFamily="34" charset="0"/>
              </a:rPr>
              <a:t>Einleitung</a:t>
            </a:r>
            <a:r>
              <a:rPr dirty="0">
                <a:latin typeface="Segoe UI" panose="020B0502040204020203" pitchFamily="34" charset="0"/>
                <a:cs typeface="Segoe UI" panose="020B0502040204020203" pitchFamily="34" charset="0"/>
              </a:rPr>
              <a:t> S. 14124 links  Mitte)?</a:t>
            </a:r>
          </a:p>
          <a:p>
            <a:pPr marL="521368" lvl="1" indent="-140368" defTabSz="457200">
              <a:buSzPct val="100000"/>
              <a:buChar char="•"/>
              <a:defRPr sz="1600">
                <a:uFill>
                  <a:solidFill>
                    <a:srgbClr val="000000"/>
                  </a:solidFill>
                </a:uFill>
                <a:latin typeface="D-DIN"/>
                <a:ea typeface="D-DIN"/>
                <a:cs typeface="D-DIN"/>
                <a:sym typeface="D-DIN"/>
              </a:defRPr>
            </a:pPr>
            <a:r>
              <a:rPr dirty="0" err="1">
                <a:latin typeface="Segoe UI" panose="020B0502040204020203" pitchFamily="34" charset="0"/>
                <a:cs typeface="Segoe UI" panose="020B0502040204020203" pitchFamily="34" charset="0"/>
              </a:rPr>
              <a:t>Wieso</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ist</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Farbkonstanz</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eine</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besondere</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Leistung</a:t>
            </a:r>
            <a:r>
              <a:rPr dirty="0">
                <a:latin typeface="Segoe UI" panose="020B0502040204020203" pitchFamily="34" charset="0"/>
                <a:cs typeface="Segoe UI" panose="020B0502040204020203" pitchFamily="34" charset="0"/>
              </a:rPr>
              <a:t>?</a:t>
            </a:r>
          </a:p>
          <a:p>
            <a:pPr marL="521368" lvl="1" indent="-140368" defTabSz="457200">
              <a:buSzPct val="100000"/>
              <a:buChar char="•"/>
              <a:defRPr sz="1600">
                <a:uFill>
                  <a:solidFill>
                    <a:srgbClr val="000000"/>
                  </a:solidFill>
                </a:uFill>
                <a:latin typeface="D-DIN"/>
                <a:ea typeface="D-DIN"/>
                <a:cs typeface="D-DIN"/>
                <a:sym typeface="D-DIN"/>
              </a:defRPr>
            </a:pPr>
            <a:r>
              <a:rPr dirty="0" err="1">
                <a:latin typeface="Segoe UI" panose="020B0502040204020203" pitchFamily="34" charset="0"/>
                <a:cs typeface="Segoe UI" panose="020B0502040204020203" pitchFamily="34" charset="0"/>
              </a:rPr>
              <a:t>Denkt</a:t>
            </a:r>
            <a:r>
              <a:rPr dirty="0">
                <a:latin typeface="Segoe UI" panose="020B0502040204020203" pitchFamily="34" charset="0"/>
                <a:cs typeface="Segoe UI" panose="020B0502040204020203" pitchFamily="34" charset="0"/>
              </a:rPr>
              <a:t> an den Input: Wie </a:t>
            </a:r>
            <a:r>
              <a:rPr dirty="0" err="1">
                <a:latin typeface="Segoe UI" panose="020B0502040204020203" pitchFamily="34" charset="0"/>
                <a:cs typeface="Segoe UI" panose="020B0502040204020203" pitchFamily="34" charset="0"/>
              </a:rPr>
              <a:t>nehmen</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wir</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Farben</a:t>
            </a:r>
            <a:r>
              <a:rPr dirty="0">
                <a:latin typeface="Segoe UI" panose="020B0502040204020203" pitchFamily="34" charset="0"/>
                <a:cs typeface="Segoe UI" panose="020B0502040204020203" pitchFamily="34" charset="0"/>
              </a:rPr>
              <a:t>“ auf </a:t>
            </a:r>
            <a:r>
              <a:rPr dirty="0" err="1">
                <a:latin typeface="Segoe UI" panose="020B0502040204020203" pitchFamily="34" charset="0"/>
                <a:cs typeface="Segoe UI" panose="020B0502040204020203" pitchFamily="34" charset="0"/>
              </a:rPr>
              <a:t>retinaler</a:t>
            </a:r>
            <a:r>
              <a:rPr dirty="0">
                <a:latin typeface="Segoe UI" panose="020B0502040204020203" pitchFamily="34" charset="0"/>
                <a:cs typeface="Segoe UI" panose="020B0502040204020203" pitchFamily="34" charset="0"/>
              </a:rPr>
              <a:t> Ebene </a:t>
            </a:r>
            <a:r>
              <a:rPr dirty="0" err="1">
                <a:latin typeface="Segoe UI" panose="020B0502040204020203" pitchFamily="34" charset="0"/>
                <a:cs typeface="Segoe UI" panose="020B0502040204020203" pitchFamily="34" charset="0"/>
              </a:rPr>
              <a:t>wahr</a:t>
            </a:r>
            <a:r>
              <a:rPr dirty="0">
                <a:latin typeface="Segoe UI" panose="020B0502040204020203" pitchFamily="34" charset="0"/>
                <a:cs typeface="Segoe UI" panose="020B0502040204020203" pitchFamily="34" charset="0"/>
              </a:rPr>
              <a:t>?</a:t>
            </a:r>
          </a:p>
        </p:txBody>
      </p:sp>
      <p:pic>
        <p:nvPicPr>
          <p:cNvPr id="467" name="Bildschirmfoto 2021-05-19 um 16.28.41.png" descr="Bildschirmfoto 2021-05-19 um 16.28.41.png"/>
          <p:cNvPicPr>
            <a:picLocks noChangeAspect="1"/>
          </p:cNvPicPr>
          <p:nvPr/>
        </p:nvPicPr>
        <p:blipFill>
          <a:blip r:embed="rId3"/>
          <a:srcRect l="7136" t="8432"/>
          <a:stretch>
            <a:fillRect/>
          </a:stretch>
        </p:blipFill>
        <p:spPr>
          <a:xfrm>
            <a:off x="5974012" y="1601622"/>
            <a:ext cx="2532599" cy="4363093"/>
          </a:xfrm>
          <a:prstGeom prst="rect">
            <a:avLst/>
          </a:prstGeom>
          <a:ln w="12700">
            <a:miter lim="400000"/>
          </a:ln>
        </p:spPr>
      </p:pic>
      <p:sp>
        <p:nvSpPr>
          <p:cNvPr id="468" name="Abb. 11…"/>
          <p:cNvSpPr txBox="1"/>
          <p:nvPr/>
        </p:nvSpPr>
        <p:spPr>
          <a:xfrm>
            <a:off x="6022921" y="1220012"/>
            <a:ext cx="1155860" cy="3666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000" b="1"/>
            </a:pPr>
            <a:r>
              <a:t>Abb. 11</a:t>
            </a:r>
          </a:p>
          <a:p>
            <a:pPr>
              <a:defRPr sz="1000" i="1"/>
            </a:pPr>
            <a:r>
              <a:t>Mondrian Stimulus</a:t>
            </a:r>
          </a:p>
        </p:txBody>
      </p:sp>
      <p:sp>
        <p:nvSpPr>
          <p:cNvPr id="469" name="Seminarfolien funktionelle Neuroanatomie, Keil, 2020"/>
          <p:cNvSpPr txBox="1"/>
          <p:nvPr/>
        </p:nvSpPr>
        <p:spPr>
          <a:xfrm>
            <a:off x="5939225" y="5902884"/>
            <a:ext cx="2498835"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800">
                <a:latin typeface="D-DIN"/>
                <a:ea typeface="D-DIN"/>
                <a:cs typeface="D-DIN"/>
                <a:sym typeface="D-DIN"/>
              </a:defRPr>
            </a:lvl1pPr>
          </a:lstStyle>
          <a:p>
            <a:r>
              <a:t>Seminarfolien funktionelle Neuroanatomie, Keil, 2020</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Titel 1"/>
          <p:cNvSpPr txBox="1">
            <a:spLocks noGrp="1"/>
          </p:cNvSpPr>
          <p:nvPr>
            <p:ph type="title"/>
          </p:nvPr>
        </p:nvSpPr>
        <p:spPr>
          <a:prstGeom prst="rect">
            <a:avLst/>
          </a:prstGeom>
        </p:spPr>
        <p:txBody>
          <a:bodyPr/>
          <a:lstStyle/>
          <a:p>
            <a:r>
              <a:t>Gruppenarbeit - Aufgabe 2</a:t>
            </a:r>
          </a:p>
        </p:txBody>
      </p:sp>
      <p:sp>
        <p:nvSpPr>
          <p:cNvPr id="477" name="Aufgabe 2: (—&gt; Vornamen mit M - Z)…"/>
          <p:cNvSpPr txBox="1"/>
          <p:nvPr/>
        </p:nvSpPr>
        <p:spPr>
          <a:xfrm>
            <a:off x="238409" y="1563782"/>
            <a:ext cx="5532609" cy="4278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700" b="1">
                <a:latin typeface="+mn-lt"/>
                <a:ea typeface="+mn-ea"/>
                <a:cs typeface="+mn-cs"/>
                <a:sym typeface="Helvetica"/>
              </a:defRPr>
            </a:pPr>
            <a:r>
              <a:rPr dirty="0">
                <a:latin typeface="Segoe UI" panose="020B0502040204020203" pitchFamily="34" charset="0"/>
                <a:cs typeface="Segoe UI" panose="020B0502040204020203" pitchFamily="34" charset="0"/>
              </a:rPr>
              <a:t>Aufgabe 2:</a:t>
            </a:r>
            <a:r>
              <a:rPr b="0" i="1" dirty="0">
                <a:latin typeface="Segoe UI" panose="020B0502040204020203" pitchFamily="34" charset="0"/>
                <a:cs typeface="Segoe UI" panose="020B0502040204020203" pitchFamily="34" charset="0"/>
              </a:rPr>
              <a:t> (—&gt; </a:t>
            </a:r>
            <a:r>
              <a:rPr b="0" i="1" dirty="0" err="1">
                <a:latin typeface="Segoe UI" panose="020B0502040204020203" pitchFamily="34" charset="0"/>
                <a:cs typeface="Segoe UI" panose="020B0502040204020203" pitchFamily="34" charset="0"/>
              </a:rPr>
              <a:t>Vornamen</a:t>
            </a:r>
            <a:r>
              <a:rPr b="0" i="1" dirty="0">
                <a:latin typeface="Segoe UI" panose="020B0502040204020203" pitchFamily="34" charset="0"/>
                <a:cs typeface="Segoe UI" panose="020B0502040204020203" pitchFamily="34" charset="0"/>
              </a:rPr>
              <a:t> </a:t>
            </a:r>
            <a:r>
              <a:rPr b="0" i="1" dirty="0" err="1">
                <a:latin typeface="Segoe UI" panose="020B0502040204020203" pitchFamily="34" charset="0"/>
                <a:cs typeface="Segoe UI" panose="020B0502040204020203" pitchFamily="34" charset="0"/>
              </a:rPr>
              <a:t>mit</a:t>
            </a:r>
            <a:r>
              <a:rPr b="0" i="1" dirty="0">
                <a:latin typeface="Segoe UI" panose="020B0502040204020203" pitchFamily="34" charset="0"/>
                <a:cs typeface="Segoe UI" panose="020B0502040204020203" pitchFamily="34" charset="0"/>
              </a:rPr>
              <a:t> M - Z)</a:t>
            </a:r>
          </a:p>
          <a:p>
            <a:pPr defTabSz="457200">
              <a:defRPr sz="1700" b="1">
                <a:latin typeface="+mn-lt"/>
                <a:ea typeface="+mn-ea"/>
                <a:cs typeface="+mn-cs"/>
                <a:sym typeface="Helvetica"/>
              </a:defRPr>
            </a:pPr>
            <a:r>
              <a:rPr dirty="0">
                <a:latin typeface="Segoe UI" panose="020B0502040204020203" pitchFamily="34" charset="0"/>
                <a:cs typeface="Segoe UI" panose="020B0502040204020203" pitchFamily="34" charset="0"/>
              </a:rPr>
              <a:t>fMRI </a:t>
            </a:r>
            <a:r>
              <a:rPr dirty="0" err="1">
                <a:latin typeface="Segoe UI" panose="020B0502040204020203" pitchFamily="34" charset="0"/>
                <a:cs typeface="Segoe UI" panose="020B0502040204020203" pitchFamily="34" charset="0"/>
              </a:rPr>
              <a:t>Untersuchung</a:t>
            </a:r>
            <a:r>
              <a:rPr dirty="0">
                <a:latin typeface="Segoe UI" panose="020B0502040204020203" pitchFamily="34" charset="0"/>
                <a:cs typeface="Segoe UI" panose="020B0502040204020203" pitchFamily="34" charset="0"/>
              </a:rPr>
              <a:t> und </a:t>
            </a:r>
            <a:r>
              <a:rPr dirty="0" err="1">
                <a:latin typeface="Segoe UI" panose="020B0502040204020203" pitchFamily="34" charset="0"/>
                <a:cs typeface="Segoe UI" panose="020B0502040204020203" pitchFamily="34" charset="0"/>
              </a:rPr>
              <a:t>Ergebnisse</a:t>
            </a:r>
            <a:endParaRPr dirty="0">
              <a:latin typeface="Segoe UI" panose="020B0502040204020203" pitchFamily="34" charset="0"/>
              <a:cs typeface="Segoe UI" panose="020B0502040204020203" pitchFamily="34" charset="0"/>
            </a:endParaRPr>
          </a:p>
          <a:p>
            <a:pPr defTabSz="457200">
              <a:defRPr sz="1700" b="1">
                <a:latin typeface="+mn-lt"/>
                <a:ea typeface="+mn-ea"/>
                <a:cs typeface="+mn-cs"/>
                <a:sym typeface="Helvetica"/>
              </a:defRPr>
            </a:pPr>
            <a:endParaRPr dirty="0">
              <a:latin typeface="Segoe UI" panose="020B0502040204020203" pitchFamily="34" charset="0"/>
              <a:cs typeface="Segoe UI" panose="020B0502040204020203" pitchFamily="34" charset="0"/>
            </a:endParaRPr>
          </a:p>
          <a:p>
            <a:pPr defTabSz="457200">
              <a:defRPr sz="1700">
                <a:latin typeface="+mn-lt"/>
                <a:ea typeface="+mn-ea"/>
                <a:cs typeface="+mn-cs"/>
                <a:sym typeface="Helvetica"/>
              </a:defRPr>
            </a:pPr>
            <a:r>
              <a:rPr dirty="0">
                <a:latin typeface="Segoe UI" panose="020B0502040204020203" pitchFamily="34" charset="0"/>
                <a:cs typeface="Segoe UI" panose="020B0502040204020203" pitchFamily="34" charset="0"/>
              </a:rPr>
              <a:t>a) Wie </a:t>
            </a:r>
            <a:r>
              <a:rPr dirty="0" err="1">
                <a:latin typeface="Segoe UI" panose="020B0502040204020203" pitchFamily="34" charset="0"/>
                <a:cs typeface="Segoe UI" panose="020B0502040204020203" pitchFamily="34" charset="0"/>
              </a:rPr>
              <a:t>funktioniert</a:t>
            </a:r>
            <a:r>
              <a:rPr dirty="0">
                <a:latin typeface="Segoe UI" panose="020B0502040204020203" pitchFamily="34" charset="0"/>
                <a:cs typeface="Segoe UI" panose="020B0502040204020203" pitchFamily="34" charset="0"/>
              </a:rPr>
              <a:t> </a:t>
            </a:r>
            <a:r>
              <a:rPr b="1" dirty="0" err="1">
                <a:latin typeface="Segoe UI" panose="020B0502040204020203" pitchFamily="34" charset="0"/>
                <a:cs typeface="Segoe UI" panose="020B0502040204020203" pitchFamily="34" charset="0"/>
              </a:rPr>
              <a:t>Farbwahrnehmung</a:t>
            </a:r>
            <a:r>
              <a:rPr b="1" dirty="0">
                <a:latin typeface="Segoe UI" panose="020B0502040204020203" pitchFamily="34" charset="0"/>
                <a:cs typeface="Segoe UI" panose="020B0502040204020203" pitchFamily="34" charset="0"/>
              </a:rPr>
              <a:t> (</a:t>
            </a:r>
            <a:r>
              <a:rPr b="1" dirty="0" err="1">
                <a:latin typeface="Segoe UI" panose="020B0502040204020203" pitchFamily="34" charset="0"/>
                <a:cs typeface="Segoe UI" panose="020B0502040204020203" pitchFamily="34" charset="0"/>
              </a:rPr>
              <a:t>grob</a:t>
            </a:r>
            <a:r>
              <a:rPr b="1" dirty="0">
                <a:latin typeface="Segoe UI" panose="020B0502040204020203" pitchFamily="34" charset="0"/>
                <a:cs typeface="Segoe UI" panose="020B0502040204020203" pitchFamily="34" charset="0"/>
              </a:rPr>
              <a:t>) auf </a:t>
            </a:r>
            <a:r>
              <a:rPr b="1" dirty="0" err="1">
                <a:latin typeface="Segoe UI" panose="020B0502040204020203" pitchFamily="34" charset="0"/>
                <a:cs typeface="Segoe UI" panose="020B0502040204020203" pitchFamily="34" charset="0"/>
              </a:rPr>
              <a:t>kortikaler</a:t>
            </a:r>
            <a:r>
              <a:rPr b="1" dirty="0">
                <a:latin typeface="Segoe UI" panose="020B0502040204020203" pitchFamily="34" charset="0"/>
                <a:cs typeface="Segoe UI" panose="020B0502040204020203" pitchFamily="34" charset="0"/>
              </a:rPr>
              <a:t> Ebene</a:t>
            </a:r>
            <a:r>
              <a:rPr dirty="0">
                <a:latin typeface="Segoe UI" panose="020B0502040204020203" pitchFamily="34" charset="0"/>
                <a:cs typeface="Segoe UI" panose="020B0502040204020203" pitchFamily="34" charset="0"/>
              </a:rPr>
              <a:t> (s. </a:t>
            </a:r>
            <a:r>
              <a:rPr dirty="0" err="1">
                <a:latin typeface="Segoe UI" panose="020B0502040204020203" pitchFamily="34" charset="0"/>
                <a:cs typeface="Segoe UI" panose="020B0502040204020203" pitchFamily="34" charset="0"/>
              </a:rPr>
              <a:t>Einleitung</a:t>
            </a:r>
            <a:r>
              <a:rPr dirty="0">
                <a:latin typeface="Segoe UI" panose="020B0502040204020203" pitchFamily="34" charset="0"/>
                <a:cs typeface="Segoe UI" panose="020B0502040204020203" pitchFamily="34" charset="0"/>
              </a:rPr>
              <a:t> S. 14124 links </a:t>
            </a:r>
            <a:r>
              <a:rPr dirty="0" err="1">
                <a:latin typeface="Segoe UI" panose="020B0502040204020203" pitchFamily="34" charset="0"/>
                <a:cs typeface="Segoe UI" panose="020B0502040204020203" pitchFamily="34" charset="0"/>
              </a:rPr>
              <a:t>unten</a:t>
            </a:r>
            <a:r>
              <a:rPr dirty="0">
                <a:latin typeface="Segoe UI" panose="020B0502040204020203" pitchFamily="34" charset="0"/>
                <a:cs typeface="Segoe UI" panose="020B0502040204020203" pitchFamily="34" charset="0"/>
              </a:rPr>
              <a:t>)? </a:t>
            </a:r>
          </a:p>
          <a:p>
            <a:pPr defTabSz="457200">
              <a:defRPr sz="1700">
                <a:latin typeface="+mn-lt"/>
                <a:ea typeface="+mn-ea"/>
                <a:cs typeface="+mn-cs"/>
                <a:sym typeface="Helvetica"/>
              </a:defRPr>
            </a:pPr>
            <a:endParaRPr dirty="0">
              <a:latin typeface="Segoe UI" panose="020B0502040204020203" pitchFamily="34" charset="0"/>
              <a:cs typeface="Segoe UI" panose="020B0502040204020203" pitchFamily="34" charset="0"/>
            </a:endParaRPr>
          </a:p>
          <a:p>
            <a:pPr defTabSz="457200">
              <a:defRPr sz="1700">
                <a:latin typeface="+mn-lt"/>
                <a:ea typeface="+mn-ea"/>
                <a:cs typeface="+mn-cs"/>
                <a:sym typeface="Helvetica"/>
              </a:defRPr>
            </a:pPr>
            <a:r>
              <a:rPr dirty="0">
                <a:latin typeface="Segoe UI" panose="020B0502040204020203" pitchFamily="34" charset="0"/>
                <a:cs typeface="Segoe UI" panose="020B0502040204020203" pitchFamily="34" charset="0"/>
              </a:rPr>
              <a:t>b) </a:t>
            </a:r>
            <a:r>
              <a:rPr dirty="0" err="1">
                <a:latin typeface="Segoe UI" panose="020B0502040204020203" pitchFamily="34" charset="0"/>
                <a:cs typeface="Segoe UI" panose="020B0502040204020203" pitchFamily="34" charset="0"/>
              </a:rPr>
              <a:t>Welche</a:t>
            </a:r>
            <a:r>
              <a:rPr dirty="0">
                <a:latin typeface="Segoe UI" panose="020B0502040204020203" pitchFamily="34" charset="0"/>
                <a:cs typeface="Segoe UI" panose="020B0502040204020203" pitchFamily="34" charset="0"/>
              </a:rPr>
              <a:t> </a:t>
            </a:r>
            <a:r>
              <a:rPr b="1" dirty="0">
                <a:latin typeface="Segoe UI" panose="020B0502040204020203" pitchFamily="34" charset="0"/>
                <a:cs typeface="Segoe UI" panose="020B0502040204020203" pitchFamily="34" charset="0"/>
              </a:rPr>
              <a:t>Stimuli </a:t>
            </a:r>
            <a:r>
              <a:rPr dirty="0" err="1">
                <a:latin typeface="Segoe UI" panose="020B0502040204020203" pitchFamily="34" charset="0"/>
                <a:cs typeface="Segoe UI" panose="020B0502040204020203" pitchFamily="34" charset="0"/>
              </a:rPr>
              <a:t>wurden</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während</a:t>
            </a:r>
            <a:r>
              <a:rPr dirty="0">
                <a:latin typeface="Segoe UI" panose="020B0502040204020203" pitchFamily="34" charset="0"/>
                <a:cs typeface="Segoe UI" panose="020B0502040204020203" pitchFamily="34" charset="0"/>
              </a:rPr>
              <a:t> des fMRI </a:t>
            </a:r>
            <a:r>
              <a:rPr dirty="0" err="1">
                <a:latin typeface="Segoe UI" panose="020B0502040204020203" pitchFamily="34" charset="0"/>
                <a:cs typeface="Segoe UI" panose="020B0502040204020203" pitchFamily="34" charset="0"/>
              </a:rPr>
              <a:t>gezeigt</a:t>
            </a:r>
            <a:r>
              <a:rPr dirty="0">
                <a:latin typeface="Segoe UI" panose="020B0502040204020203" pitchFamily="34" charset="0"/>
                <a:cs typeface="Segoe UI" panose="020B0502040204020203" pitchFamily="34" charset="0"/>
              </a:rPr>
              <a:t>?</a:t>
            </a:r>
          </a:p>
          <a:p>
            <a:pPr defTabSz="457200">
              <a:defRPr sz="1700">
                <a:latin typeface="+mn-lt"/>
                <a:ea typeface="+mn-ea"/>
                <a:cs typeface="+mn-cs"/>
                <a:sym typeface="Helvetica"/>
              </a:defRPr>
            </a:pPr>
            <a:endParaRPr dirty="0">
              <a:latin typeface="Segoe UI" panose="020B0502040204020203" pitchFamily="34" charset="0"/>
              <a:cs typeface="Segoe UI" panose="020B0502040204020203" pitchFamily="34" charset="0"/>
            </a:endParaRPr>
          </a:p>
          <a:p>
            <a:pPr defTabSz="457200">
              <a:defRPr sz="1700">
                <a:latin typeface="+mn-lt"/>
                <a:ea typeface="+mn-ea"/>
                <a:cs typeface="+mn-cs"/>
                <a:sym typeface="Helvetica"/>
              </a:defRPr>
            </a:pPr>
            <a:r>
              <a:rPr dirty="0">
                <a:latin typeface="Segoe UI" panose="020B0502040204020203" pitchFamily="34" charset="0"/>
                <a:cs typeface="Segoe UI" panose="020B0502040204020203" pitchFamily="34" charset="0"/>
              </a:rPr>
              <a:t>c) </a:t>
            </a:r>
            <a:r>
              <a:rPr b="1" dirty="0" err="1">
                <a:latin typeface="Segoe UI" panose="020B0502040204020203" pitchFamily="34" charset="0"/>
                <a:cs typeface="Segoe UI" panose="020B0502040204020203" pitchFamily="34" charset="0"/>
              </a:rPr>
              <a:t>Welche</a:t>
            </a:r>
            <a:r>
              <a:rPr b="1" dirty="0">
                <a:latin typeface="Segoe UI" panose="020B0502040204020203" pitchFamily="34" charset="0"/>
                <a:cs typeface="Segoe UI" panose="020B0502040204020203" pitchFamily="34" charset="0"/>
              </a:rPr>
              <a:t> </a:t>
            </a:r>
            <a:r>
              <a:rPr b="1" dirty="0" err="1">
                <a:latin typeface="Segoe UI" panose="020B0502040204020203" pitchFamily="34" charset="0"/>
                <a:cs typeface="Segoe UI" panose="020B0502040204020203" pitchFamily="34" charset="0"/>
              </a:rPr>
              <a:t>Bereiche</a:t>
            </a:r>
            <a:r>
              <a:rPr b="1" dirty="0">
                <a:latin typeface="Segoe UI" panose="020B0502040204020203" pitchFamily="34" charset="0"/>
                <a:cs typeface="Segoe UI" panose="020B0502040204020203" pitchFamily="34" charset="0"/>
              </a:rPr>
              <a:t> des </a:t>
            </a:r>
            <a:r>
              <a:rPr b="1" dirty="0" err="1">
                <a:latin typeface="Segoe UI" panose="020B0502040204020203" pitchFamily="34" charset="0"/>
                <a:cs typeface="Segoe UI" panose="020B0502040204020203" pitchFamily="34" charset="0"/>
              </a:rPr>
              <a:t>Gehirns</a:t>
            </a:r>
            <a:r>
              <a:rPr b="1" dirty="0">
                <a:latin typeface="Segoe UI" panose="020B0502040204020203" pitchFamily="34" charset="0"/>
                <a:cs typeface="Segoe UI" panose="020B0502040204020203" pitchFamily="34" charset="0"/>
              </a:rPr>
              <a:t> </a:t>
            </a:r>
            <a:r>
              <a:rPr b="1" dirty="0" err="1">
                <a:latin typeface="Segoe UI" panose="020B0502040204020203" pitchFamily="34" charset="0"/>
                <a:cs typeface="Segoe UI" panose="020B0502040204020203" pitchFamily="34" charset="0"/>
              </a:rPr>
              <a:t>sind</a:t>
            </a:r>
            <a:r>
              <a:rPr b="1" dirty="0">
                <a:latin typeface="Segoe UI" panose="020B0502040204020203" pitchFamily="34" charset="0"/>
                <a:cs typeface="Segoe UI" panose="020B0502040204020203" pitchFamily="34" charset="0"/>
              </a:rPr>
              <a:t> </a:t>
            </a:r>
            <a:r>
              <a:rPr b="1" dirty="0" err="1">
                <a:latin typeface="Segoe UI" panose="020B0502040204020203" pitchFamily="34" charset="0"/>
                <a:cs typeface="Segoe UI" panose="020B0502040204020203" pitchFamily="34" charset="0"/>
              </a:rPr>
              <a:t>bei</a:t>
            </a:r>
            <a:r>
              <a:rPr b="1" dirty="0">
                <a:latin typeface="Segoe UI" panose="020B0502040204020203" pitchFamily="34" charset="0"/>
                <a:cs typeface="Segoe UI" panose="020B0502040204020203" pitchFamily="34" charset="0"/>
              </a:rPr>
              <a:t> PB </a:t>
            </a:r>
            <a:r>
              <a:rPr b="1" dirty="0" err="1">
                <a:latin typeface="Segoe UI" panose="020B0502040204020203" pitchFamily="34" charset="0"/>
                <a:cs typeface="Segoe UI" panose="020B0502040204020203" pitchFamily="34" charset="0"/>
              </a:rPr>
              <a:t>wann</a:t>
            </a:r>
            <a:r>
              <a:rPr b="1" dirty="0">
                <a:latin typeface="Segoe UI" panose="020B0502040204020203" pitchFamily="34" charset="0"/>
                <a:cs typeface="Segoe UI" panose="020B0502040204020203" pitchFamily="34" charset="0"/>
              </a:rPr>
              <a:t> </a:t>
            </a:r>
            <a:r>
              <a:rPr b="1" dirty="0" err="1">
                <a:latin typeface="Segoe UI" panose="020B0502040204020203" pitchFamily="34" charset="0"/>
                <a:cs typeface="Segoe UI" panose="020B0502040204020203" pitchFamily="34" charset="0"/>
              </a:rPr>
              <a:t>aktiviert</a:t>
            </a:r>
            <a:r>
              <a:rPr dirty="0">
                <a:latin typeface="Segoe UI" panose="020B0502040204020203" pitchFamily="34" charset="0"/>
                <a:cs typeface="Segoe UI" panose="020B0502040204020203" pitchFamily="34" charset="0"/>
              </a:rPr>
              <a:t> (S. 14127 </a:t>
            </a:r>
            <a:r>
              <a:rPr dirty="0" err="1">
                <a:latin typeface="Segoe UI" panose="020B0502040204020203" pitchFamily="34" charset="0"/>
                <a:cs typeface="Segoe UI" panose="020B0502040204020203" pitchFamily="34" charset="0"/>
              </a:rPr>
              <a:t>rechts</a:t>
            </a:r>
            <a:r>
              <a:rPr dirty="0">
                <a:latin typeface="Segoe UI" panose="020B0502040204020203" pitchFamily="34" charset="0"/>
                <a:cs typeface="Segoe UI" panose="020B0502040204020203" pitchFamily="34" charset="0"/>
              </a:rPr>
              <a:t> und </a:t>
            </a:r>
            <a:r>
              <a:rPr dirty="0" err="1">
                <a:latin typeface="Segoe UI" panose="020B0502040204020203" pitchFamily="34" charset="0"/>
                <a:cs typeface="Segoe UI" panose="020B0502040204020203" pitchFamily="34" charset="0"/>
              </a:rPr>
              <a:t>Abbildungen</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Welche</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Bereiche</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sind</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bei</a:t>
            </a:r>
            <a:r>
              <a:rPr dirty="0">
                <a:latin typeface="Segoe UI" panose="020B0502040204020203" pitchFamily="34" charset="0"/>
                <a:cs typeface="Segoe UI" panose="020B0502040204020203" pitchFamily="34" charset="0"/>
              </a:rPr>
              <a:t> der </a:t>
            </a:r>
            <a:r>
              <a:rPr dirty="0" err="1">
                <a:latin typeface="Segoe UI" panose="020B0502040204020203" pitchFamily="34" charset="0"/>
                <a:cs typeface="Segoe UI" panose="020B0502040204020203" pitchFamily="34" charset="0"/>
              </a:rPr>
              <a:t>gesunden</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Kontrollperson</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aktiv</a:t>
            </a:r>
            <a:r>
              <a:rPr dirty="0">
                <a:latin typeface="Segoe UI" panose="020B0502040204020203" pitchFamily="34" charset="0"/>
                <a:cs typeface="Segoe UI" panose="020B0502040204020203" pitchFamily="34" charset="0"/>
              </a:rPr>
              <a:t>?</a:t>
            </a:r>
          </a:p>
          <a:p>
            <a:pPr defTabSz="457200">
              <a:defRPr sz="1700">
                <a:latin typeface="+mn-lt"/>
                <a:ea typeface="+mn-ea"/>
                <a:cs typeface="+mn-cs"/>
                <a:sym typeface="Helvetica"/>
              </a:defRPr>
            </a:pPr>
            <a:endParaRPr dirty="0">
              <a:latin typeface="Segoe UI" panose="020B0502040204020203" pitchFamily="34" charset="0"/>
              <a:cs typeface="Segoe UI" panose="020B0502040204020203" pitchFamily="34" charset="0"/>
            </a:endParaRPr>
          </a:p>
          <a:p>
            <a:pPr defTabSz="457200">
              <a:defRPr sz="1700">
                <a:latin typeface="+mn-lt"/>
                <a:ea typeface="+mn-ea"/>
                <a:cs typeface="+mn-cs"/>
                <a:sym typeface="Helvetica"/>
              </a:defRPr>
            </a:pPr>
            <a:r>
              <a:rPr dirty="0">
                <a:latin typeface="Segoe UI" panose="020B0502040204020203" pitchFamily="34" charset="0"/>
                <a:cs typeface="Segoe UI" panose="020B0502040204020203" pitchFamily="34" charset="0"/>
              </a:rPr>
              <a:t>d) </a:t>
            </a:r>
            <a:r>
              <a:rPr b="1" dirty="0">
                <a:latin typeface="Segoe UI" panose="020B0502040204020203" pitchFamily="34" charset="0"/>
                <a:cs typeface="Segoe UI" panose="020B0502040204020203" pitchFamily="34" charset="0"/>
              </a:rPr>
              <a:t>Wie </a:t>
            </a:r>
            <a:r>
              <a:rPr b="1" dirty="0" err="1">
                <a:latin typeface="Segoe UI" panose="020B0502040204020203" pitchFamily="34" charset="0"/>
                <a:cs typeface="Segoe UI" panose="020B0502040204020203" pitchFamily="34" charset="0"/>
              </a:rPr>
              <a:t>sind</a:t>
            </a:r>
            <a:r>
              <a:rPr b="1" dirty="0">
                <a:latin typeface="Segoe UI" panose="020B0502040204020203" pitchFamily="34" charset="0"/>
                <a:cs typeface="Segoe UI" panose="020B0502040204020203" pitchFamily="34" charset="0"/>
              </a:rPr>
              <a:t> die </a:t>
            </a:r>
            <a:r>
              <a:rPr b="1" dirty="0" err="1">
                <a:latin typeface="Segoe UI" panose="020B0502040204020203" pitchFamily="34" charset="0"/>
                <a:cs typeface="Segoe UI" panose="020B0502040204020203" pitchFamily="34" charset="0"/>
              </a:rPr>
              <a:t>Ergebnisse</a:t>
            </a:r>
            <a:r>
              <a:rPr b="1" dirty="0">
                <a:latin typeface="Segoe UI" panose="020B0502040204020203" pitchFamily="34" charset="0"/>
                <a:cs typeface="Segoe UI" panose="020B0502040204020203" pitchFamily="34" charset="0"/>
              </a:rPr>
              <a:t> </a:t>
            </a:r>
            <a:r>
              <a:rPr b="1" dirty="0" err="1">
                <a:latin typeface="Segoe UI" panose="020B0502040204020203" pitchFamily="34" charset="0"/>
                <a:cs typeface="Segoe UI" panose="020B0502040204020203" pitchFamily="34" charset="0"/>
              </a:rPr>
              <a:t>zu</a:t>
            </a:r>
            <a:r>
              <a:rPr b="1" dirty="0">
                <a:latin typeface="Segoe UI" panose="020B0502040204020203" pitchFamily="34" charset="0"/>
                <a:cs typeface="Segoe UI" panose="020B0502040204020203" pitchFamily="34" charset="0"/>
              </a:rPr>
              <a:t> </a:t>
            </a:r>
            <a:r>
              <a:rPr b="1" dirty="0" err="1">
                <a:latin typeface="Segoe UI" panose="020B0502040204020203" pitchFamily="34" charset="0"/>
                <a:cs typeface="Segoe UI" panose="020B0502040204020203" pitchFamily="34" charset="0"/>
              </a:rPr>
              <a:t>interpretieren</a:t>
            </a:r>
            <a:r>
              <a:rPr dirty="0">
                <a:latin typeface="Segoe UI" panose="020B0502040204020203" pitchFamily="34" charset="0"/>
                <a:cs typeface="Segoe UI" panose="020B0502040204020203" pitchFamily="34" charset="0"/>
              </a:rPr>
              <a:t> in </a:t>
            </a:r>
            <a:r>
              <a:rPr dirty="0" err="1">
                <a:latin typeface="Segoe UI" panose="020B0502040204020203" pitchFamily="34" charset="0"/>
                <a:cs typeface="Segoe UI" panose="020B0502040204020203" pitchFamily="34" charset="0"/>
              </a:rPr>
              <a:t>Hinblick</a:t>
            </a:r>
            <a:r>
              <a:rPr dirty="0">
                <a:latin typeface="Segoe UI" panose="020B0502040204020203" pitchFamily="34" charset="0"/>
                <a:cs typeface="Segoe UI" panose="020B0502040204020203" pitchFamily="34" charset="0"/>
              </a:rPr>
              <a:t> auf die </a:t>
            </a:r>
            <a:r>
              <a:rPr dirty="0" err="1">
                <a:latin typeface="Segoe UI" panose="020B0502040204020203" pitchFamily="34" charset="0"/>
                <a:cs typeface="Segoe UI" panose="020B0502040204020203" pitchFamily="34" charset="0"/>
              </a:rPr>
              <a:t>postulierten</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Struktur-Funktions-Zusammenhängen</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aus</a:t>
            </a:r>
            <a:r>
              <a:rPr dirty="0">
                <a:latin typeface="Segoe UI" panose="020B0502040204020203" pitchFamily="34" charset="0"/>
                <a:cs typeface="Segoe UI" panose="020B0502040204020203" pitchFamily="34" charset="0"/>
              </a:rPr>
              <a:t> Aufgabe 2a)?</a:t>
            </a:r>
            <a:br>
              <a:rPr dirty="0">
                <a:latin typeface="Segoe UI" panose="020B0502040204020203" pitchFamily="34" charset="0"/>
                <a:cs typeface="Segoe UI" panose="020B0502040204020203" pitchFamily="34" charset="0"/>
              </a:rPr>
            </a:br>
            <a:endParaRPr dirty="0">
              <a:latin typeface="Segoe UI" panose="020B0502040204020203" pitchFamily="34" charset="0"/>
              <a:cs typeface="Segoe UI" panose="020B0502040204020203" pitchFamily="34" charset="0"/>
            </a:endParaRPr>
          </a:p>
        </p:txBody>
      </p:sp>
      <p:pic>
        <p:nvPicPr>
          <p:cNvPr id="478" name="Bildschirmfoto 2021-05-19 um 15.49.51.png" descr="Bildschirmfoto 2021-05-19 um 15.49.51.png"/>
          <p:cNvPicPr>
            <a:picLocks noChangeAspect="1"/>
          </p:cNvPicPr>
          <p:nvPr/>
        </p:nvPicPr>
        <p:blipFill>
          <a:blip r:embed="rId2"/>
          <a:srcRect l="35973" t="50576"/>
          <a:stretch>
            <a:fillRect/>
          </a:stretch>
        </p:blipFill>
        <p:spPr>
          <a:xfrm>
            <a:off x="5987863" y="4092822"/>
            <a:ext cx="2223885" cy="1841851"/>
          </a:xfrm>
          <a:prstGeom prst="rect">
            <a:avLst/>
          </a:prstGeom>
          <a:ln w="12700">
            <a:miter lim="400000"/>
          </a:ln>
        </p:spPr>
      </p:pic>
      <p:pic>
        <p:nvPicPr>
          <p:cNvPr id="479" name="Bildschirmfoto 2021-05-19 um 15.49.51.png" descr="Bildschirmfoto 2021-05-19 um 15.49.51.png"/>
          <p:cNvPicPr>
            <a:picLocks noChangeAspect="1"/>
          </p:cNvPicPr>
          <p:nvPr/>
        </p:nvPicPr>
        <p:blipFill>
          <a:blip r:embed="rId2"/>
          <a:srcRect l="635" r="51510" b="49240"/>
          <a:stretch>
            <a:fillRect/>
          </a:stretch>
        </p:blipFill>
        <p:spPr>
          <a:xfrm>
            <a:off x="5921874" y="1564165"/>
            <a:ext cx="2252833" cy="2563845"/>
          </a:xfrm>
          <a:prstGeom prst="rect">
            <a:avLst/>
          </a:prstGeom>
          <a:ln w="12700">
            <a:miter lim="400000"/>
          </a:ln>
        </p:spPr>
      </p:pic>
      <p:sp>
        <p:nvSpPr>
          <p:cNvPr id="480" name="Abbildung 10…"/>
          <p:cNvSpPr txBox="1"/>
          <p:nvPr/>
        </p:nvSpPr>
        <p:spPr>
          <a:xfrm>
            <a:off x="5941402" y="1238033"/>
            <a:ext cx="1738639"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000" b="1">
                <a:latin typeface="D-DIN"/>
                <a:ea typeface="D-DIN"/>
                <a:cs typeface="D-DIN"/>
                <a:sym typeface="D-DIN"/>
              </a:defRPr>
            </a:pPr>
            <a:r>
              <a:t>Abbildung 10</a:t>
            </a:r>
          </a:p>
          <a:p>
            <a:pPr defTabSz="457200">
              <a:defRPr sz="1000">
                <a:latin typeface="D-DIN"/>
                <a:ea typeface="D-DIN"/>
                <a:cs typeface="D-DIN"/>
                <a:sym typeface="D-DIN"/>
              </a:defRPr>
            </a:pPr>
            <a:r>
              <a:t>MRT von Patient PB.</a:t>
            </a:r>
          </a:p>
        </p:txBody>
      </p:sp>
      <p:sp>
        <p:nvSpPr>
          <p:cNvPr id="481" name="Zeki et al., 1999, S. 14126"/>
          <p:cNvSpPr txBox="1"/>
          <p:nvPr/>
        </p:nvSpPr>
        <p:spPr>
          <a:xfrm>
            <a:off x="5965419" y="5866553"/>
            <a:ext cx="1955995"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sz="800">
                <a:latin typeface="D-DIN"/>
                <a:ea typeface="D-DIN"/>
                <a:cs typeface="D-DIN"/>
                <a:sym typeface="D-DIN"/>
              </a:defRPr>
            </a:lvl1pPr>
          </a:lstStyle>
          <a:p>
            <a:r>
              <a:t>Zeki et al., 1999, S. 14126 </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Dr. Julian Keil…"/>
          <p:cNvSpPr txBox="1">
            <a:spLocks noGrp="1"/>
          </p:cNvSpPr>
          <p:nvPr>
            <p:ph type="body" idx="1"/>
          </p:nvPr>
        </p:nvSpPr>
        <p:spPr>
          <a:prstGeom prst="rect">
            <a:avLst/>
          </a:prstGeom>
        </p:spPr>
        <p:txBody>
          <a:bodyPr>
            <a:normAutofit fontScale="85000" lnSpcReduction="10000"/>
          </a:bodyPr>
          <a:lstStyle/>
          <a:p>
            <a:pPr algn="l" defTabSz="372888">
              <a:lnSpc>
                <a:spcPts val="700"/>
              </a:lnSpc>
              <a:spcBef>
                <a:spcPts val="500"/>
              </a:spcBef>
              <a:tabLst>
                <a:tab pos="50800" algn="l"/>
                <a:tab pos="368300" algn="l"/>
                <a:tab pos="698500" algn="l"/>
                <a:tab pos="1016000" algn="l"/>
                <a:tab pos="1333500" algn="l"/>
                <a:tab pos="1663700" algn="l"/>
                <a:tab pos="1981200" algn="l"/>
                <a:tab pos="2286000" algn="l"/>
                <a:tab pos="2616200" algn="l"/>
                <a:tab pos="2933700" algn="l"/>
                <a:tab pos="3263900" algn="l"/>
                <a:tab pos="3581400" algn="l"/>
                <a:tab pos="3898900" algn="l"/>
                <a:tab pos="4216400" algn="l"/>
                <a:tab pos="4533900" algn="l"/>
                <a:tab pos="4851400" algn="l"/>
                <a:tab pos="5181600" algn="l"/>
                <a:tab pos="5499100" algn="l"/>
                <a:tab pos="5816600" algn="l"/>
                <a:tab pos="6134100" algn="l"/>
                <a:tab pos="6172200" algn="l"/>
              </a:tabLst>
              <a:defRPr sz="1660" b="1"/>
            </a:pPr>
            <a:endParaRPr dirty="0">
              <a:latin typeface="Segoe UI" panose="020B0502040204020203" pitchFamily="34" charset="0"/>
            </a:endParaRPr>
          </a:p>
          <a:p>
            <a:pPr algn="l" defTabSz="372888">
              <a:lnSpc>
                <a:spcPts val="700"/>
              </a:lnSpc>
              <a:spcBef>
                <a:spcPts val="500"/>
              </a:spcBef>
              <a:tabLst>
                <a:tab pos="50800" algn="l"/>
                <a:tab pos="368300" algn="l"/>
                <a:tab pos="698500" algn="l"/>
                <a:tab pos="1016000" algn="l"/>
                <a:tab pos="1333500" algn="l"/>
                <a:tab pos="1663700" algn="l"/>
                <a:tab pos="1981200" algn="l"/>
                <a:tab pos="2286000" algn="l"/>
                <a:tab pos="2616200" algn="l"/>
                <a:tab pos="2933700" algn="l"/>
                <a:tab pos="3263900" algn="l"/>
                <a:tab pos="3581400" algn="l"/>
                <a:tab pos="3898900" algn="l"/>
                <a:tab pos="4216400" algn="l"/>
                <a:tab pos="4533900" algn="l"/>
                <a:tab pos="4851400" algn="l"/>
                <a:tab pos="5181600" algn="l"/>
                <a:tab pos="5499100" algn="l"/>
                <a:tab pos="5816600" algn="l"/>
                <a:tab pos="6134100" algn="l"/>
                <a:tab pos="6172200" algn="l"/>
              </a:tabLst>
              <a:defRPr sz="1660" b="1"/>
            </a:pPr>
            <a:r>
              <a:rPr dirty="0" err="1">
                <a:latin typeface="Segoe UI" panose="020B0502040204020203" pitchFamily="34" charset="0"/>
              </a:rPr>
              <a:t>Referat</a:t>
            </a:r>
            <a:r>
              <a:rPr b="0" dirty="0">
                <a:latin typeface="Segoe UI" panose="020B0502040204020203" pitchFamily="34" charset="0"/>
              </a:rPr>
              <a:t>: Das </a:t>
            </a:r>
            <a:r>
              <a:rPr b="0" dirty="0" err="1">
                <a:latin typeface="Segoe UI" panose="020B0502040204020203" pitchFamily="34" charset="0"/>
              </a:rPr>
              <a:t>auditorische</a:t>
            </a:r>
            <a:r>
              <a:rPr b="0" dirty="0">
                <a:latin typeface="Segoe UI" panose="020B0502040204020203" pitchFamily="34" charset="0"/>
              </a:rPr>
              <a:t> System</a:t>
            </a:r>
            <a:r>
              <a:rPr lang="de-DE" b="0" dirty="0">
                <a:latin typeface="Segoe UI" panose="020B0502040204020203" pitchFamily="34" charset="0"/>
              </a:rPr>
              <a:t> </a:t>
            </a:r>
            <a:endParaRPr sz="166" dirty="0">
              <a:latin typeface="Segoe UI" panose="020B0502040204020203" pitchFamily="34" charset="0"/>
            </a:endParaRPr>
          </a:p>
          <a:p>
            <a:pPr algn="l" defTabSz="372888">
              <a:lnSpc>
                <a:spcPts val="700"/>
              </a:lnSpc>
              <a:spcBef>
                <a:spcPts val="500"/>
              </a:spcBef>
              <a:tabLst>
                <a:tab pos="50800" algn="l"/>
                <a:tab pos="368300" algn="l"/>
                <a:tab pos="698500" algn="l"/>
                <a:tab pos="1016000" algn="l"/>
                <a:tab pos="1333500" algn="l"/>
                <a:tab pos="1663700" algn="l"/>
                <a:tab pos="1981200" algn="l"/>
                <a:tab pos="2286000" algn="l"/>
                <a:tab pos="2616200" algn="l"/>
                <a:tab pos="2933700" algn="l"/>
                <a:tab pos="3263900" algn="l"/>
                <a:tab pos="3581400" algn="l"/>
                <a:tab pos="3898900" algn="l"/>
                <a:tab pos="4216400" algn="l"/>
                <a:tab pos="4533900" algn="l"/>
                <a:tab pos="4851400" algn="l"/>
                <a:tab pos="5181600" algn="l"/>
                <a:tab pos="5499100" algn="l"/>
                <a:tab pos="5816600" algn="l"/>
                <a:tab pos="6134100" algn="l"/>
                <a:tab pos="6172200" algn="l"/>
              </a:tabLst>
              <a:defRPr sz="166"/>
            </a:pPr>
            <a:endParaRPr sz="166" dirty="0">
              <a:latin typeface="Segoe UI" panose="020B0502040204020203" pitchFamily="34" charset="0"/>
            </a:endParaRPr>
          </a:p>
          <a:p>
            <a:pPr algn="l" defTabSz="372888">
              <a:lnSpc>
                <a:spcPts val="2000"/>
              </a:lnSpc>
              <a:spcBef>
                <a:spcPts val="500"/>
              </a:spcBef>
              <a:tabLst>
                <a:tab pos="50800" algn="l"/>
                <a:tab pos="368300" algn="l"/>
                <a:tab pos="698500" algn="l"/>
                <a:tab pos="1016000" algn="l"/>
                <a:tab pos="1333500" algn="l"/>
                <a:tab pos="1663700" algn="l"/>
                <a:tab pos="1981200" algn="l"/>
                <a:tab pos="2286000" algn="l"/>
                <a:tab pos="2616200" algn="l"/>
                <a:tab pos="2933700" algn="l"/>
                <a:tab pos="3263900" algn="l"/>
                <a:tab pos="3581400" algn="l"/>
                <a:tab pos="3898900" algn="l"/>
                <a:tab pos="4216400" algn="l"/>
                <a:tab pos="4533900" algn="l"/>
                <a:tab pos="4851400" algn="l"/>
                <a:tab pos="5181600" algn="l"/>
                <a:tab pos="5499100" algn="l"/>
                <a:tab pos="5816600" algn="l"/>
                <a:tab pos="6134100" algn="l"/>
                <a:tab pos="6172200" algn="l"/>
              </a:tabLst>
              <a:defRPr sz="1660" b="1"/>
            </a:pPr>
            <a:r>
              <a:rPr dirty="0" err="1">
                <a:latin typeface="Segoe UI" panose="020B0502040204020203" pitchFamily="34" charset="0"/>
              </a:rPr>
              <a:t>Vorbereitung</a:t>
            </a:r>
            <a:r>
              <a:rPr b="0" dirty="0">
                <a:latin typeface="Segoe UI" panose="020B0502040204020203" pitchFamily="34" charset="0"/>
              </a:rPr>
              <a:t> </a:t>
            </a:r>
            <a:r>
              <a:rPr dirty="0">
                <a:latin typeface="Segoe UI" panose="020B0502040204020203" pitchFamily="34" charset="0"/>
              </a:rPr>
              <a:t>auf die </a:t>
            </a:r>
            <a:r>
              <a:rPr dirty="0" err="1">
                <a:latin typeface="Segoe UI" panose="020B0502040204020203" pitchFamily="34" charset="0"/>
              </a:rPr>
              <a:t>nächste</a:t>
            </a:r>
            <a:r>
              <a:rPr dirty="0">
                <a:latin typeface="Segoe UI" panose="020B0502040204020203" pitchFamily="34" charset="0"/>
              </a:rPr>
              <a:t> </a:t>
            </a:r>
            <a:r>
              <a:rPr dirty="0" err="1">
                <a:latin typeface="Segoe UI" panose="020B0502040204020203" pitchFamily="34" charset="0"/>
              </a:rPr>
              <a:t>Sitzung</a:t>
            </a:r>
            <a:endParaRPr dirty="0">
              <a:latin typeface="Segoe UI" panose="020B0502040204020203" pitchFamily="34" charset="0"/>
            </a:endParaRPr>
          </a:p>
          <a:p>
            <a:pPr algn="l" defTabSz="379475">
              <a:lnSpc>
                <a:spcPts val="2000"/>
              </a:lnSpc>
              <a:spcBef>
                <a:spcPts val="0"/>
              </a:spcBef>
              <a:defRPr sz="1660">
                <a:latin typeface="+mn-lt"/>
                <a:ea typeface="+mn-ea"/>
                <a:cs typeface="+mn-cs"/>
                <a:sym typeface="Helvetica"/>
              </a:defRPr>
            </a:pPr>
            <a:r>
              <a:rPr dirty="0">
                <a:latin typeface="Segoe UI" panose="020B0502040204020203" pitchFamily="34" charset="0"/>
              </a:rPr>
              <a:t>Paper: </a:t>
            </a:r>
          </a:p>
          <a:p>
            <a:pPr algn="l" defTabSz="379475">
              <a:lnSpc>
                <a:spcPts val="2000"/>
              </a:lnSpc>
              <a:spcBef>
                <a:spcPts val="0"/>
              </a:spcBef>
              <a:defRPr sz="1660">
                <a:latin typeface="+mn-lt"/>
                <a:ea typeface="+mn-ea"/>
                <a:cs typeface="+mn-cs"/>
                <a:sym typeface="Helvetica"/>
              </a:defRPr>
            </a:pPr>
            <a:r>
              <a:rPr dirty="0" err="1">
                <a:latin typeface="Segoe UI" panose="020B0502040204020203" pitchFamily="34" charset="0"/>
              </a:rPr>
              <a:t>Liegeois</a:t>
            </a:r>
            <a:r>
              <a:rPr dirty="0">
                <a:latin typeface="Segoe UI" panose="020B0502040204020203" pitchFamily="34" charset="0"/>
              </a:rPr>
              <a:t>-Chauvel, C., </a:t>
            </a:r>
            <a:r>
              <a:rPr dirty="0" err="1">
                <a:latin typeface="Segoe UI" panose="020B0502040204020203" pitchFamily="34" charset="0"/>
              </a:rPr>
              <a:t>Peretz</a:t>
            </a:r>
            <a:r>
              <a:rPr dirty="0">
                <a:latin typeface="Segoe UI" panose="020B0502040204020203" pitchFamily="34" charset="0"/>
              </a:rPr>
              <a:t>, I., </a:t>
            </a:r>
            <a:r>
              <a:rPr dirty="0" err="1">
                <a:latin typeface="Segoe UI" panose="020B0502040204020203" pitchFamily="34" charset="0"/>
              </a:rPr>
              <a:t>Babaï</a:t>
            </a:r>
            <a:r>
              <a:rPr dirty="0">
                <a:latin typeface="Segoe UI" panose="020B0502040204020203" pitchFamily="34" charset="0"/>
              </a:rPr>
              <a:t>, M., </a:t>
            </a:r>
            <a:r>
              <a:rPr dirty="0" err="1">
                <a:latin typeface="Segoe UI" panose="020B0502040204020203" pitchFamily="34" charset="0"/>
              </a:rPr>
              <a:t>Laguitton</a:t>
            </a:r>
            <a:r>
              <a:rPr dirty="0">
                <a:latin typeface="Segoe UI" panose="020B0502040204020203" pitchFamily="34" charset="0"/>
              </a:rPr>
              <a:t>, V., &amp; Chauvel, P. (1998). Contribution of different cortical areas in the temporal lobes to music processing. </a:t>
            </a:r>
            <a:r>
              <a:rPr i="1" dirty="0">
                <a:latin typeface="Segoe UI" panose="020B0502040204020203" pitchFamily="34" charset="0"/>
              </a:rPr>
              <a:t>Brain, 121</a:t>
            </a:r>
            <a:r>
              <a:rPr dirty="0">
                <a:latin typeface="Segoe UI" panose="020B0502040204020203" pitchFamily="34" charset="0"/>
              </a:rPr>
              <a:t>(10), 1853–1867</a:t>
            </a:r>
          </a:p>
          <a:p>
            <a:pPr algn="l" defTabSz="372888">
              <a:lnSpc>
                <a:spcPts val="2000"/>
              </a:lnSpc>
              <a:spcBef>
                <a:spcPts val="500"/>
              </a:spcBef>
              <a:tabLst>
                <a:tab pos="50800" algn="l"/>
                <a:tab pos="368300" algn="l"/>
                <a:tab pos="698500" algn="l"/>
                <a:tab pos="1016000" algn="l"/>
                <a:tab pos="1333500" algn="l"/>
                <a:tab pos="1663700" algn="l"/>
                <a:tab pos="1981200" algn="l"/>
                <a:tab pos="2286000" algn="l"/>
                <a:tab pos="2616200" algn="l"/>
                <a:tab pos="2933700" algn="l"/>
                <a:tab pos="3263900" algn="l"/>
                <a:tab pos="3581400" algn="l"/>
                <a:tab pos="3898900" algn="l"/>
                <a:tab pos="4216400" algn="l"/>
                <a:tab pos="4533900" algn="l"/>
                <a:tab pos="4851400" algn="l"/>
                <a:tab pos="5181600" algn="l"/>
                <a:tab pos="5499100" algn="l"/>
                <a:tab pos="5816600" algn="l"/>
                <a:tab pos="6134100" algn="l"/>
                <a:tab pos="6172200" algn="l"/>
              </a:tabLst>
              <a:defRPr sz="1660" b="1"/>
            </a:pPr>
            <a:br>
              <a:rPr dirty="0">
                <a:latin typeface="Segoe UI" panose="020B0502040204020203" pitchFamily="34" charset="0"/>
              </a:rPr>
            </a:br>
            <a:r>
              <a:rPr b="0" dirty="0" err="1">
                <a:latin typeface="Segoe UI" panose="020B0502040204020203" pitchFamily="34" charset="0"/>
              </a:rPr>
              <a:t>Aufgaben</a:t>
            </a:r>
            <a:r>
              <a:rPr b="0" dirty="0">
                <a:latin typeface="Segoe UI" panose="020B0502040204020203" pitchFamily="34" charset="0"/>
              </a:rPr>
              <a:t>:</a:t>
            </a:r>
          </a:p>
          <a:p>
            <a:pPr lvl="1" indent="189737" algn="l" defTabSz="379475">
              <a:lnSpc>
                <a:spcPts val="2000"/>
              </a:lnSpc>
              <a:spcBef>
                <a:spcPts val="0"/>
              </a:spcBef>
              <a:defRPr sz="1660">
                <a:latin typeface="+mn-lt"/>
                <a:ea typeface="+mn-ea"/>
                <a:cs typeface="+mn-cs"/>
                <a:sym typeface="Helvetica"/>
              </a:defRPr>
            </a:pPr>
            <a:r>
              <a:rPr dirty="0" err="1">
                <a:latin typeface="Segoe UI" panose="020B0502040204020203" pitchFamily="34" charset="0"/>
              </a:rPr>
              <a:t>Vornamen</a:t>
            </a:r>
            <a:r>
              <a:rPr dirty="0">
                <a:latin typeface="Segoe UI" panose="020B0502040204020203" pitchFamily="34" charset="0"/>
              </a:rPr>
              <a:t> </a:t>
            </a:r>
            <a:r>
              <a:rPr dirty="0" err="1">
                <a:latin typeface="Segoe UI" panose="020B0502040204020203" pitchFamily="34" charset="0"/>
              </a:rPr>
              <a:t>mit</a:t>
            </a:r>
            <a:r>
              <a:rPr dirty="0">
                <a:latin typeface="Segoe UI" panose="020B0502040204020203" pitchFamily="34" charset="0"/>
              </a:rPr>
              <a:t> A-L: </a:t>
            </a:r>
          </a:p>
          <a:p>
            <a:pPr lvl="2" indent="379475" algn="l" defTabSz="379475">
              <a:lnSpc>
                <a:spcPts val="2000"/>
              </a:lnSpc>
              <a:spcBef>
                <a:spcPts val="0"/>
              </a:spcBef>
              <a:defRPr sz="1660">
                <a:latin typeface="+mn-lt"/>
                <a:ea typeface="+mn-ea"/>
                <a:cs typeface="+mn-cs"/>
                <a:sym typeface="Helvetica"/>
              </a:defRPr>
            </a:pPr>
            <a:r>
              <a:rPr dirty="0" err="1">
                <a:latin typeface="Segoe UI" panose="020B0502040204020203" pitchFamily="34" charset="0"/>
              </a:rPr>
              <a:t>Ergebnisse</a:t>
            </a:r>
            <a:r>
              <a:rPr dirty="0">
                <a:latin typeface="Segoe UI" panose="020B0502040204020203" pitchFamily="34" charset="0"/>
              </a:rPr>
              <a:t> ab S. 1860 - </a:t>
            </a:r>
            <a:r>
              <a:rPr dirty="0" err="1">
                <a:latin typeface="Segoe UI" panose="020B0502040204020203" pitchFamily="34" charset="0"/>
              </a:rPr>
              <a:t>linke</a:t>
            </a:r>
            <a:r>
              <a:rPr dirty="0">
                <a:latin typeface="Segoe UI" panose="020B0502040204020203" pitchFamily="34" charset="0"/>
              </a:rPr>
              <a:t> vs. </a:t>
            </a:r>
            <a:r>
              <a:rPr dirty="0" err="1">
                <a:latin typeface="Segoe UI" panose="020B0502040204020203" pitchFamily="34" charset="0"/>
              </a:rPr>
              <a:t>rechte</a:t>
            </a:r>
            <a:r>
              <a:rPr dirty="0">
                <a:latin typeface="Segoe UI" panose="020B0502040204020203" pitchFamily="34" charset="0"/>
              </a:rPr>
              <a:t> </a:t>
            </a:r>
            <a:r>
              <a:rPr dirty="0" err="1">
                <a:latin typeface="Segoe UI" panose="020B0502040204020203" pitchFamily="34" charset="0"/>
              </a:rPr>
              <a:t>Hemisphäre</a:t>
            </a:r>
            <a:r>
              <a:rPr dirty="0">
                <a:latin typeface="Segoe UI" panose="020B0502040204020203" pitchFamily="34" charset="0"/>
              </a:rPr>
              <a:t> </a:t>
            </a:r>
            <a:r>
              <a:rPr dirty="0" err="1">
                <a:latin typeface="Segoe UI" panose="020B0502040204020203" pitchFamily="34" charset="0"/>
              </a:rPr>
              <a:t>betroffen</a:t>
            </a:r>
            <a:r>
              <a:rPr dirty="0">
                <a:latin typeface="Segoe UI" panose="020B0502040204020203" pitchFamily="34" charset="0"/>
              </a:rPr>
              <a:t> und T1 vs. T1S. </a:t>
            </a:r>
          </a:p>
          <a:p>
            <a:pPr lvl="2" indent="379475" algn="l" defTabSz="379475">
              <a:lnSpc>
                <a:spcPts val="2000"/>
              </a:lnSpc>
              <a:spcBef>
                <a:spcPts val="0"/>
              </a:spcBef>
              <a:defRPr sz="1660">
                <a:latin typeface="+mn-lt"/>
                <a:ea typeface="+mn-ea"/>
                <a:cs typeface="+mn-cs"/>
                <a:sym typeface="Helvetica"/>
              </a:defRPr>
            </a:pPr>
            <a:r>
              <a:rPr dirty="0">
                <a:latin typeface="Segoe UI" panose="020B0502040204020203" pitchFamily="34" charset="0"/>
              </a:rPr>
              <a:t>—&gt; </a:t>
            </a:r>
            <a:r>
              <a:rPr dirty="0" err="1">
                <a:latin typeface="Segoe UI" panose="020B0502040204020203" pitchFamily="34" charset="0"/>
              </a:rPr>
              <a:t>Welche</a:t>
            </a:r>
            <a:r>
              <a:rPr dirty="0">
                <a:latin typeface="Segoe UI" panose="020B0502040204020203" pitchFamily="34" charset="0"/>
              </a:rPr>
              <a:t> </a:t>
            </a:r>
            <a:r>
              <a:rPr dirty="0" err="1">
                <a:latin typeface="Segoe UI" panose="020B0502040204020203" pitchFamily="34" charset="0"/>
              </a:rPr>
              <a:t>Befunde</a:t>
            </a:r>
            <a:r>
              <a:rPr dirty="0">
                <a:latin typeface="Segoe UI" panose="020B0502040204020203" pitchFamily="34" charset="0"/>
              </a:rPr>
              <a:t> </a:t>
            </a:r>
            <a:r>
              <a:rPr dirty="0" err="1">
                <a:latin typeface="Segoe UI" panose="020B0502040204020203" pitchFamily="34" charset="0"/>
              </a:rPr>
              <a:t>zeigten</a:t>
            </a:r>
            <a:r>
              <a:rPr dirty="0">
                <a:latin typeface="Segoe UI" panose="020B0502040204020203" pitchFamily="34" charset="0"/>
              </a:rPr>
              <a:t> </a:t>
            </a:r>
            <a:r>
              <a:rPr dirty="0" err="1">
                <a:latin typeface="Segoe UI" panose="020B0502040204020203" pitchFamily="34" charset="0"/>
              </a:rPr>
              <a:t>sich</a:t>
            </a:r>
            <a:r>
              <a:rPr dirty="0">
                <a:latin typeface="Segoe UI" panose="020B0502040204020203" pitchFamily="34" charset="0"/>
              </a:rPr>
              <a:t> in den Tests? </a:t>
            </a:r>
          </a:p>
          <a:p>
            <a:pPr lvl="1" indent="189737" algn="l" defTabSz="379475">
              <a:lnSpc>
                <a:spcPts val="2000"/>
              </a:lnSpc>
              <a:spcBef>
                <a:spcPts val="0"/>
              </a:spcBef>
              <a:defRPr sz="1660">
                <a:latin typeface="+mn-lt"/>
                <a:ea typeface="+mn-ea"/>
                <a:cs typeface="+mn-cs"/>
                <a:sym typeface="Helvetica"/>
              </a:defRPr>
            </a:pPr>
            <a:endParaRPr dirty="0">
              <a:latin typeface="Segoe UI" panose="020B0502040204020203" pitchFamily="34" charset="0"/>
            </a:endParaRPr>
          </a:p>
          <a:p>
            <a:pPr lvl="1" indent="189737" algn="l" defTabSz="379475">
              <a:lnSpc>
                <a:spcPts val="2000"/>
              </a:lnSpc>
              <a:spcBef>
                <a:spcPts val="0"/>
              </a:spcBef>
              <a:defRPr sz="1660">
                <a:latin typeface="+mn-lt"/>
                <a:ea typeface="+mn-ea"/>
                <a:cs typeface="+mn-cs"/>
                <a:sym typeface="Helvetica"/>
              </a:defRPr>
            </a:pPr>
            <a:r>
              <a:rPr dirty="0" err="1">
                <a:latin typeface="Segoe UI" panose="020B0502040204020203" pitchFamily="34" charset="0"/>
              </a:rPr>
              <a:t>Vornamen</a:t>
            </a:r>
            <a:r>
              <a:rPr dirty="0">
                <a:latin typeface="Segoe UI" panose="020B0502040204020203" pitchFamily="34" charset="0"/>
              </a:rPr>
              <a:t> </a:t>
            </a:r>
            <a:r>
              <a:rPr dirty="0" err="1">
                <a:latin typeface="Segoe UI" panose="020B0502040204020203" pitchFamily="34" charset="0"/>
              </a:rPr>
              <a:t>mit</a:t>
            </a:r>
            <a:r>
              <a:rPr dirty="0">
                <a:latin typeface="Segoe UI" panose="020B0502040204020203" pitchFamily="34" charset="0"/>
              </a:rPr>
              <a:t> M-Z:</a:t>
            </a:r>
          </a:p>
          <a:p>
            <a:pPr lvl="2" indent="379475" algn="l" defTabSz="379475">
              <a:lnSpc>
                <a:spcPts val="2000"/>
              </a:lnSpc>
              <a:spcBef>
                <a:spcPts val="0"/>
              </a:spcBef>
              <a:defRPr sz="1660">
                <a:latin typeface="+mn-lt"/>
                <a:ea typeface="+mn-ea"/>
                <a:cs typeface="+mn-cs"/>
                <a:sym typeface="Helvetica"/>
              </a:defRPr>
            </a:pPr>
            <a:r>
              <a:rPr dirty="0" err="1">
                <a:latin typeface="Segoe UI" panose="020B0502040204020203" pitchFamily="34" charset="0"/>
              </a:rPr>
              <a:t>Ergebnisse</a:t>
            </a:r>
            <a:r>
              <a:rPr dirty="0">
                <a:latin typeface="Segoe UI" panose="020B0502040204020203" pitchFamily="34" charset="0"/>
              </a:rPr>
              <a:t> S. 1861 (</a:t>
            </a:r>
            <a:r>
              <a:rPr dirty="0" err="1">
                <a:latin typeface="Segoe UI" panose="020B0502040204020203" pitchFamily="34" charset="0"/>
              </a:rPr>
              <a:t>alles</a:t>
            </a:r>
            <a:r>
              <a:rPr dirty="0">
                <a:latin typeface="Segoe UI" panose="020B0502040204020203" pitchFamily="34" charset="0"/>
              </a:rPr>
              <a:t> </a:t>
            </a:r>
            <a:r>
              <a:rPr dirty="0" err="1">
                <a:latin typeface="Segoe UI" panose="020B0502040204020203" pitchFamily="34" charset="0"/>
              </a:rPr>
              <a:t>außer</a:t>
            </a:r>
            <a:r>
              <a:rPr dirty="0">
                <a:latin typeface="Segoe UI" panose="020B0502040204020203" pitchFamily="34" charset="0"/>
              </a:rPr>
              <a:t> pre- &amp; </a:t>
            </a:r>
            <a:r>
              <a:rPr dirty="0" err="1">
                <a:latin typeface="Segoe UI" panose="020B0502040204020203" pitchFamily="34" charset="0"/>
              </a:rPr>
              <a:t>postsurgery</a:t>
            </a:r>
            <a:r>
              <a:rPr dirty="0">
                <a:latin typeface="Segoe UI" panose="020B0502040204020203" pitchFamily="34" charset="0"/>
              </a:rPr>
              <a:t> comparison) - </a:t>
            </a:r>
            <a:r>
              <a:rPr dirty="0" err="1">
                <a:latin typeface="Segoe UI" panose="020B0502040204020203" pitchFamily="34" charset="0"/>
              </a:rPr>
              <a:t>anteriore</a:t>
            </a:r>
            <a:r>
              <a:rPr dirty="0">
                <a:latin typeface="Segoe UI" panose="020B0502040204020203" pitchFamily="34" charset="0"/>
              </a:rPr>
              <a:t> vs. </a:t>
            </a:r>
            <a:r>
              <a:rPr dirty="0" err="1">
                <a:latin typeface="Segoe UI" panose="020B0502040204020203" pitchFamily="34" charset="0"/>
              </a:rPr>
              <a:t>posteriore</a:t>
            </a:r>
            <a:r>
              <a:rPr dirty="0">
                <a:latin typeface="Segoe UI" panose="020B0502040204020203" pitchFamily="34" charset="0"/>
              </a:rPr>
              <a:t> </a:t>
            </a:r>
            <a:r>
              <a:rPr dirty="0" err="1">
                <a:latin typeface="Segoe UI" panose="020B0502040204020203" pitchFamily="34" charset="0"/>
              </a:rPr>
              <a:t>Bereiche</a:t>
            </a:r>
            <a:r>
              <a:rPr dirty="0">
                <a:latin typeface="Segoe UI" panose="020B0502040204020203" pitchFamily="34" charset="0"/>
              </a:rPr>
              <a:t> </a:t>
            </a:r>
            <a:r>
              <a:rPr dirty="0" err="1">
                <a:latin typeface="Segoe UI" panose="020B0502040204020203" pitchFamily="34" charset="0"/>
              </a:rPr>
              <a:t>bei</a:t>
            </a:r>
            <a:r>
              <a:rPr dirty="0">
                <a:latin typeface="Segoe UI" panose="020B0502040204020203" pitchFamily="34" charset="0"/>
              </a:rPr>
              <a:t> T1. </a:t>
            </a:r>
          </a:p>
          <a:p>
            <a:pPr lvl="2" indent="379475" algn="l" defTabSz="379475">
              <a:lnSpc>
                <a:spcPts val="2000"/>
              </a:lnSpc>
              <a:spcBef>
                <a:spcPts val="0"/>
              </a:spcBef>
              <a:defRPr sz="1660">
                <a:latin typeface="+mn-lt"/>
                <a:ea typeface="+mn-ea"/>
                <a:cs typeface="+mn-cs"/>
                <a:sym typeface="Helvetica"/>
              </a:defRPr>
            </a:pPr>
            <a:r>
              <a:rPr dirty="0">
                <a:latin typeface="Segoe UI" panose="020B0502040204020203" pitchFamily="34" charset="0"/>
              </a:rPr>
              <a:t>—&gt; </a:t>
            </a:r>
            <a:r>
              <a:rPr dirty="0" err="1">
                <a:latin typeface="Segoe UI" panose="020B0502040204020203" pitchFamily="34" charset="0"/>
              </a:rPr>
              <a:t>Welche</a:t>
            </a:r>
            <a:r>
              <a:rPr dirty="0">
                <a:latin typeface="Segoe UI" panose="020B0502040204020203" pitchFamily="34" charset="0"/>
              </a:rPr>
              <a:t> </a:t>
            </a:r>
            <a:r>
              <a:rPr dirty="0" err="1">
                <a:latin typeface="Segoe UI" panose="020B0502040204020203" pitchFamily="34" charset="0"/>
              </a:rPr>
              <a:t>Befunde</a:t>
            </a:r>
            <a:r>
              <a:rPr dirty="0">
                <a:latin typeface="Segoe UI" panose="020B0502040204020203" pitchFamily="34" charset="0"/>
              </a:rPr>
              <a:t> </a:t>
            </a:r>
            <a:r>
              <a:rPr dirty="0" err="1">
                <a:latin typeface="Segoe UI" panose="020B0502040204020203" pitchFamily="34" charset="0"/>
              </a:rPr>
              <a:t>zeigten</a:t>
            </a:r>
            <a:r>
              <a:rPr dirty="0">
                <a:latin typeface="Segoe UI" panose="020B0502040204020203" pitchFamily="34" charset="0"/>
              </a:rPr>
              <a:t> </a:t>
            </a:r>
            <a:r>
              <a:rPr dirty="0" err="1">
                <a:latin typeface="Segoe UI" panose="020B0502040204020203" pitchFamily="34" charset="0"/>
              </a:rPr>
              <a:t>sich</a:t>
            </a:r>
            <a:r>
              <a:rPr dirty="0">
                <a:latin typeface="Segoe UI" panose="020B0502040204020203" pitchFamily="34" charset="0"/>
              </a:rPr>
              <a:t> in den Tests? </a:t>
            </a:r>
          </a:p>
        </p:txBody>
      </p:sp>
      <p:sp>
        <p:nvSpPr>
          <p:cNvPr id="6" name="Title 5">
            <a:extLst>
              <a:ext uri="{FF2B5EF4-FFF2-40B4-BE49-F238E27FC236}">
                <a16:creationId xmlns:a16="http://schemas.microsoft.com/office/drawing/2014/main" id="{13847BFD-C3F3-4275-98DB-F213E0C36E75}"/>
              </a:ext>
            </a:extLst>
          </p:cNvPr>
          <p:cNvSpPr>
            <a:spLocks noGrp="1"/>
          </p:cNvSpPr>
          <p:nvPr>
            <p:ph type="title"/>
          </p:nvPr>
        </p:nvSpPr>
        <p:spPr/>
        <p:txBody>
          <a:bodyPr>
            <a:normAutofit/>
          </a:bodyPr>
          <a:lstStyle/>
          <a:p>
            <a:r>
              <a:rPr lang="en-GB" dirty="0" err="1"/>
              <a:t>Nächste</a:t>
            </a:r>
            <a:r>
              <a:rPr lang="en-GB" dirty="0"/>
              <a:t> </a:t>
            </a:r>
            <a:r>
              <a:rPr lang="en-GB" dirty="0" err="1"/>
              <a:t>Woche</a:t>
            </a:r>
            <a:endParaRPr lang="en-US" dirty="0"/>
          </a:p>
        </p:txBody>
      </p:sp>
      <p:sp>
        <p:nvSpPr>
          <p:cNvPr id="7" name="Text Placeholder 6">
            <a:extLst>
              <a:ext uri="{FF2B5EF4-FFF2-40B4-BE49-F238E27FC236}">
                <a16:creationId xmlns:a16="http://schemas.microsoft.com/office/drawing/2014/main" id="{09B04F9E-F955-491D-B912-051D5445C39B}"/>
              </a:ext>
            </a:extLst>
          </p:cNvPr>
          <p:cNvSpPr>
            <a:spLocks noGrp="1"/>
          </p:cNvSpPr>
          <p:nvPr>
            <p:ph type="body" idx="10"/>
          </p:nvPr>
        </p:nvSpPr>
        <p:spPr/>
        <p:txBody>
          <a:bodyPr/>
          <a:lstStyle/>
          <a:p>
            <a:endParaRPr lang="en-US"/>
          </a:p>
        </p:txBody>
      </p:sp>
      <p:sp>
        <p:nvSpPr>
          <p:cNvPr id="485" name="Text Box 3"/>
          <p:cNvSpPr txBox="1"/>
          <p:nvPr/>
        </p:nvSpPr>
        <p:spPr>
          <a:xfrm>
            <a:off x="287338" y="639762"/>
            <a:ext cx="5689601"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tabLst>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accent3">
                    <a:lumOff val="44000"/>
                  </a:schemeClr>
                </a:solidFill>
                <a:latin typeface="D-DIN"/>
                <a:ea typeface="D-DIN"/>
                <a:cs typeface="D-DIN"/>
                <a:sym typeface="D-DIN"/>
              </a:defRPr>
            </a:lvl1pPr>
          </a:lstStyle>
          <a:p>
            <a:endParaRPr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Inhaltsplatzhalter 2"/>
          <p:cNvSpPr txBox="1">
            <a:spLocks noGrp="1"/>
          </p:cNvSpPr>
          <p:nvPr>
            <p:ph type="body" idx="1"/>
          </p:nvPr>
        </p:nvSpPr>
        <p:spPr>
          <a:prstGeom prst="rect">
            <a:avLst/>
          </a:prstGeom>
        </p:spPr>
        <p:txBody>
          <a:bodyPr>
            <a:normAutofit fontScale="92500" lnSpcReduction="10000"/>
          </a:bodyPr>
          <a:lstStyle/>
          <a:p>
            <a:pPr marL="178668" indent="-178668" defTabSz="452627">
              <a:lnSpc>
                <a:spcPct val="110000"/>
              </a:lnSpc>
              <a:spcBef>
                <a:spcPts val="1000"/>
              </a:spcBef>
              <a:buSzPct val="100000"/>
              <a:buChar char="•"/>
              <a:defRPr sz="1782">
                <a:latin typeface="+mn-lt"/>
                <a:ea typeface="+mn-ea"/>
                <a:cs typeface="+mn-cs"/>
                <a:sym typeface="Helvetica"/>
              </a:defRPr>
            </a:pPr>
            <a:endParaRPr dirty="0"/>
          </a:p>
          <a:p>
            <a:pPr marL="178668" indent="-178668" defTabSz="452627">
              <a:lnSpc>
                <a:spcPct val="110000"/>
              </a:lnSpc>
              <a:spcBef>
                <a:spcPts val="1000"/>
              </a:spcBef>
              <a:buSzPct val="100000"/>
              <a:buChar char="•"/>
              <a:defRPr sz="1782">
                <a:latin typeface="+mn-lt"/>
                <a:ea typeface="+mn-ea"/>
                <a:cs typeface="+mn-cs"/>
                <a:sym typeface="Helvetica"/>
              </a:defRPr>
            </a:pPr>
            <a:r>
              <a:rPr dirty="0"/>
              <a:t>Bear, M. F., Connors, B. W. &amp; Paradiso, M. A. (2016). </a:t>
            </a:r>
            <a:r>
              <a:rPr i="1" dirty="0" err="1"/>
              <a:t>Neurowissenschaften</a:t>
            </a:r>
            <a:r>
              <a:rPr dirty="0"/>
              <a:t> (4. </a:t>
            </a:r>
            <a:r>
              <a:rPr dirty="0" err="1"/>
              <a:t>Aufl</a:t>
            </a:r>
            <a:r>
              <a:rPr dirty="0"/>
              <a:t>.). Springer Publishing. </a:t>
            </a:r>
            <a:r>
              <a:rPr dirty="0" err="1"/>
              <a:t>doi</a:t>
            </a:r>
            <a:r>
              <a:rPr dirty="0"/>
              <a:t>: 10.1007/978-3-662-57263-4</a:t>
            </a:r>
          </a:p>
          <a:p>
            <a:pPr marL="178668" indent="-178668" defTabSz="452627">
              <a:lnSpc>
                <a:spcPct val="110000"/>
              </a:lnSpc>
              <a:spcBef>
                <a:spcPts val="1000"/>
              </a:spcBef>
              <a:buSzPct val="100000"/>
              <a:buChar char="•"/>
              <a:defRPr sz="1782">
                <a:latin typeface="+mn-lt"/>
                <a:ea typeface="+mn-ea"/>
                <a:cs typeface="+mn-cs"/>
                <a:sym typeface="Helvetica"/>
              </a:defRPr>
            </a:pPr>
            <a:r>
              <a:rPr lang="en-GB" dirty="0"/>
              <a:t>Cox, D. D., &amp; Dean, T. (2014). Neural networks and neuroscience-inspired computer vision. </a:t>
            </a:r>
            <a:r>
              <a:rPr lang="en-GB" i="1" dirty="0"/>
              <a:t>Current Biology</a:t>
            </a:r>
            <a:r>
              <a:rPr lang="en-GB" dirty="0"/>
              <a:t>, 24(18), R921-R929.</a:t>
            </a:r>
            <a:endParaRPr lang="de-DE" dirty="0"/>
          </a:p>
          <a:p>
            <a:pPr marL="178668" indent="-178668" defTabSz="452627">
              <a:lnSpc>
                <a:spcPct val="110000"/>
              </a:lnSpc>
              <a:spcBef>
                <a:spcPts val="1000"/>
              </a:spcBef>
              <a:buSzPct val="100000"/>
              <a:buChar char="•"/>
              <a:defRPr sz="1782">
                <a:latin typeface="+mn-lt"/>
                <a:ea typeface="+mn-ea"/>
                <a:cs typeface="+mn-cs"/>
                <a:sym typeface="Helvetica"/>
              </a:defRPr>
            </a:pPr>
            <a:r>
              <a:rPr dirty="0"/>
              <a:t>Kandel, E. R., Schwartz, J. H., </a:t>
            </a:r>
            <a:r>
              <a:rPr dirty="0" err="1"/>
              <a:t>Jessell</a:t>
            </a:r>
            <a:r>
              <a:rPr dirty="0"/>
              <a:t>, T. M., </a:t>
            </a:r>
            <a:r>
              <a:rPr dirty="0" err="1"/>
              <a:t>Siegelbaum</a:t>
            </a:r>
            <a:r>
              <a:rPr dirty="0"/>
              <a:t>, S. A. &amp; Hudspeth, A. J. (2012). </a:t>
            </a:r>
            <a:r>
              <a:rPr i="1" dirty="0"/>
              <a:t>Principles of Neural Science (</a:t>
            </a:r>
            <a:r>
              <a:rPr dirty="0"/>
              <a:t>5. </a:t>
            </a:r>
            <a:r>
              <a:rPr dirty="0" err="1"/>
              <a:t>Aufl</a:t>
            </a:r>
            <a:r>
              <a:rPr dirty="0"/>
              <a:t>.). McGraw-Hill Education Ltd.</a:t>
            </a:r>
            <a:endParaRPr lang="de-DE" dirty="0"/>
          </a:p>
          <a:p>
            <a:pPr marL="178668" indent="-178668" defTabSz="452627">
              <a:lnSpc>
                <a:spcPct val="110000"/>
              </a:lnSpc>
              <a:spcBef>
                <a:spcPts val="1000"/>
              </a:spcBef>
              <a:buSzPct val="100000"/>
              <a:buChar char="•"/>
              <a:defRPr sz="1782">
                <a:latin typeface="+mn-lt"/>
                <a:ea typeface="+mn-ea"/>
                <a:cs typeface="+mn-cs"/>
                <a:sym typeface="Helvetica"/>
              </a:defRPr>
            </a:pPr>
            <a:r>
              <a:rPr lang="en-GB" dirty="0" err="1"/>
              <a:t>Mollet</a:t>
            </a:r>
            <a:r>
              <a:rPr lang="en-GB" dirty="0"/>
              <a:t> G. A. (2008). Fundamentals of Human Neuropsychology, 6th Edition. </a:t>
            </a:r>
            <a:r>
              <a:rPr lang="en-GB" i="1" dirty="0"/>
              <a:t>Journal of Undergraduate Neuroscience Education</a:t>
            </a:r>
            <a:r>
              <a:rPr lang="en-GB" dirty="0"/>
              <a:t>, 6(2), R3–R4.</a:t>
            </a:r>
            <a:endParaRPr dirty="0"/>
          </a:p>
          <a:p>
            <a:pPr marL="178668" indent="-178668" defTabSz="452627">
              <a:lnSpc>
                <a:spcPct val="110000"/>
              </a:lnSpc>
              <a:spcBef>
                <a:spcPts val="1000"/>
              </a:spcBef>
              <a:buSzPct val="100000"/>
              <a:buChar char="•"/>
              <a:defRPr sz="1782">
                <a:latin typeface="+mn-lt"/>
                <a:ea typeface="+mn-ea"/>
                <a:cs typeface="+mn-cs"/>
                <a:sym typeface="Helvetica"/>
              </a:defRPr>
            </a:pPr>
            <a:r>
              <a:rPr dirty="0" err="1"/>
              <a:t>Schandry</a:t>
            </a:r>
            <a:r>
              <a:rPr dirty="0"/>
              <a:t>, R. (2016). Aufbau und </a:t>
            </a:r>
            <a:r>
              <a:rPr dirty="0" err="1"/>
              <a:t>Funktion</a:t>
            </a:r>
            <a:r>
              <a:rPr dirty="0"/>
              <a:t> des </a:t>
            </a:r>
            <a:r>
              <a:rPr dirty="0" err="1"/>
              <a:t>Nervensystems</a:t>
            </a:r>
            <a:r>
              <a:rPr dirty="0"/>
              <a:t>. In </a:t>
            </a:r>
            <a:r>
              <a:rPr i="1" dirty="0" err="1"/>
              <a:t>Biologische</a:t>
            </a:r>
            <a:r>
              <a:rPr i="1" dirty="0"/>
              <a:t> </a:t>
            </a:r>
            <a:r>
              <a:rPr i="1" dirty="0" err="1"/>
              <a:t>Psychologie</a:t>
            </a:r>
            <a:r>
              <a:rPr dirty="0"/>
              <a:t> (4. ü. </a:t>
            </a:r>
            <a:r>
              <a:rPr dirty="0" err="1"/>
              <a:t>Aufl</a:t>
            </a:r>
            <a:r>
              <a:rPr dirty="0"/>
              <a:t>., S. 109–162). </a:t>
            </a:r>
            <a:r>
              <a:rPr dirty="0" err="1"/>
              <a:t>Beltz</a:t>
            </a:r>
            <a:r>
              <a:rPr dirty="0"/>
              <a:t> Verlag.</a:t>
            </a:r>
          </a:p>
          <a:p>
            <a:pPr marL="178668" indent="-178668" defTabSz="452627">
              <a:lnSpc>
                <a:spcPct val="110000"/>
              </a:lnSpc>
              <a:spcBef>
                <a:spcPts val="1000"/>
              </a:spcBef>
              <a:buSzPct val="100000"/>
              <a:buChar char="•"/>
              <a:defRPr sz="1782">
                <a:latin typeface="+mn-lt"/>
                <a:ea typeface="+mn-ea"/>
                <a:cs typeface="+mn-cs"/>
                <a:sym typeface="Helvetica"/>
              </a:defRPr>
            </a:pPr>
            <a:r>
              <a:rPr dirty="0"/>
              <a:t>Zeki, S., </a:t>
            </a:r>
            <a:r>
              <a:rPr dirty="0" err="1"/>
              <a:t>Aglioti</a:t>
            </a:r>
            <a:r>
              <a:rPr dirty="0"/>
              <a:t>, S., </a:t>
            </a:r>
            <a:r>
              <a:rPr dirty="0" err="1"/>
              <a:t>McKeefry</a:t>
            </a:r>
            <a:r>
              <a:rPr dirty="0"/>
              <a:t>, D. &amp; </a:t>
            </a:r>
            <a:r>
              <a:rPr dirty="0" err="1"/>
              <a:t>Berlucchi</a:t>
            </a:r>
            <a:r>
              <a:rPr dirty="0"/>
              <a:t>, G. (1999). The neurological basis of conscious color perception in a blind patient.</a:t>
            </a:r>
            <a:r>
              <a:rPr i="1" dirty="0"/>
              <a:t> Proceedings of the National Academy of Sciences, 96</a:t>
            </a:r>
            <a:r>
              <a:rPr dirty="0"/>
              <a:t>(24), 14124–14129. https://doi.org/10.1073/pnas.96.24.14124</a:t>
            </a:r>
          </a:p>
        </p:txBody>
      </p:sp>
      <p:sp>
        <p:nvSpPr>
          <p:cNvPr id="491" name="Titel 1"/>
          <p:cNvSpPr txBox="1">
            <a:spLocks noGrp="1"/>
          </p:cNvSpPr>
          <p:nvPr>
            <p:ph type="title"/>
          </p:nvPr>
        </p:nvSpPr>
        <p:spPr>
          <a:prstGeom prst="rect">
            <a:avLst/>
          </a:prstGeom>
        </p:spPr>
        <p:txBody>
          <a:bodyPr/>
          <a:lstStyle/>
          <a:p>
            <a:r>
              <a:t>Literatur</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Inhaltsplatzhalter 2"/>
          <p:cNvSpPr txBox="1">
            <a:spLocks noGrp="1"/>
          </p:cNvSpPr>
          <p:nvPr>
            <p:ph type="body" idx="1"/>
          </p:nvPr>
        </p:nvSpPr>
        <p:spPr>
          <a:prstGeom prst="rect">
            <a:avLst/>
          </a:prstGeom>
        </p:spPr>
        <p:txBody>
          <a:bodyPr anchor="ctr">
            <a:normAutofit fontScale="92500"/>
          </a:bodyPr>
          <a:lstStyle/>
          <a:p>
            <a:pPr marL="120315" indent="-120315" defTabSz="457200">
              <a:spcBef>
                <a:spcPts val="1600"/>
              </a:spcBef>
              <a:buSzPct val="100000"/>
              <a:buChar char="•"/>
              <a:defRPr sz="1200">
                <a:latin typeface="+mn-lt"/>
                <a:ea typeface="+mn-ea"/>
                <a:cs typeface="+mn-cs"/>
                <a:sym typeface="Helvetica"/>
              </a:defRPr>
            </a:pPr>
            <a:r>
              <a:t>Allyn &amp; Bacon. (2011). </a:t>
            </a:r>
            <a:r>
              <a:rPr i="1"/>
              <a:t>Perception of Color</a:t>
            </a:r>
            <a:r>
              <a:t> [Illustration]. Abgerufen von </a:t>
            </a:r>
            <a:r>
              <a:rPr>
                <a:hlinkClick r:id="rId2"/>
              </a:rPr>
              <a:t>https://kaiserscience.wordpress.com/physics/electromagnetism/perception-of-color/</a:t>
            </a:r>
          </a:p>
          <a:p>
            <a:pPr marL="120315" indent="-120315" defTabSz="457200">
              <a:spcBef>
                <a:spcPts val="1100"/>
              </a:spcBef>
              <a:buSzPct val="100000"/>
              <a:buChar char="•"/>
              <a:defRPr sz="1200">
                <a:latin typeface="+mn-lt"/>
                <a:ea typeface="+mn-ea"/>
                <a:cs typeface="+mn-cs"/>
                <a:sym typeface="Helvetica"/>
              </a:defRPr>
            </a:pPr>
            <a:r>
              <a:t>Bear, M. F., Connors, B. W. &amp; Paradiso, M. A. (2016). </a:t>
            </a:r>
            <a:r>
              <a:rPr i="1"/>
              <a:t>Neurowissenschaften</a:t>
            </a:r>
            <a:r>
              <a:t> (4. Aufl.). Springer Publishing. doi: 10.1007/978-3-662-57263-4</a:t>
            </a:r>
          </a:p>
          <a:p>
            <a:pPr marL="120315" indent="-120315" defTabSz="457200">
              <a:spcBef>
                <a:spcPts val="1600"/>
              </a:spcBef>
              <a:buSzPct val="100000"/>
              <a:buChar char="•"/>
              <a:defRPr sz="1200">
                <a:latin typeface="+mn-lt"/>
                <a:ea typeface="+mn-ea"/>
                <a:cs typeface="+mn-cs"/>
                <a:sym typeface="Helvetica"/>
              </a:defRPr>
            </a:pPr>
            <a:r>
              <a:t>Budnik, U. (2011). </a:t>
            </a:r>
            <a:r>
              <a:rPr i="1"/>
              <a:t>Centrę-Periphery-Difference in Low-Level Vision And Its Interactions with Top-Down and Sensorimotor Processes</a:t>
            </a:r>
            <a:r>
              <a:t> (Dissertation, Psychologie). Abgerufen von https://www.researchgate.net/publication/266283321_Centre-Periphery-Difference_in_Low-Level_Vision_And_Its_Interactions_with_Top-Down_and_Sensorimotor_Processes</a:t>
            </a:r>
          </a:p>
          <a:p>
            <a:pPr marL="120315" indent="-120315" defTabSz="457200">
              <a:spcBef>
                <a:spcPts val="1600"/>
              </a:spcBef>
              <a:buSzPct val="100000"/>
              <a:buChar char="•"/>
              <a:defRPr sz="1200">
                <a:latin typeface="+mn-lt"/>
                <a:ea typeface="+mn-ea"/>
                <a:cs typeface="+mn-cs"/>
                <a:sym typeface="Helvetica"/>
              </a:defRPr>
            </a:pPr>
            <a:r>
              <a:t>[Illustration]. (2014, 15. Januar). </a:t>
            </a:r>
            <a:r>
              <a:rPr i="1"/>
              <a:t>Chimerical Color Demo Templates.</a:t>
            </a:r>
            <a:r>
              <a:t> Abgerufen von </a:t>
            </a:r>
            <a:r>
              <a:rPr>
                <a:hlinkClick r:id="rId3"/>
              </a:rPr>
              <a:t>https://en.wikipedia.org/wiki/Impossible_color#/media/File:Chimerical-color-demo.svg</a:t>
            </a:r>
          </a:p>
          <a:p>
            <a:pPr marL="120315" indent="-120315" defTabSz="457200">
              <a:spcBef>
                <a:spcPts val="1600"/>
              </a:spcBef>
              <a:buSzPct val="100000"/>
              <a:buChar char="•"/>
              <a:defRPr sz="1200">
                <a:latin typeface="+mn-lt"/>
                <a:ea typeface="+mn-ea"/>
                <a:cs typeface="+mn-cs"/>
                <a:sym typeface="Helvetica"/>
              </a:defRPr>
            </a:pPr>
            <a:r>
              <a:t>[Illustration]. (o. D.). </a:t>
            </a:r>
            <a:r>
              <a:rPr i="1"/>
              <a:t>Inverse Flag.</a:t>
            </a:r>
            <a:r>
              <a:t> Abgerufen von </a:t>
            </a:r>
            <a:r>
              <a:rPr>
                <a:hlinkClick r:id="rId4"/>
              </a:rPr>
              <a:t>http://usd-apps.usd.edu/coglab/InverseFlag.html</a:t>
            </a:r>
          </a:p>
          <a:p>
            <a:pPr marL="120315" indent="-120315" defTabSz="457200">
              <a:spcBef>
                <a:spcPts val="1600"/>
              </a:spcBef>
              <a:buSzPct val="100000"/>
              <a:buChar char="•"/>
              <a:defRPr sz="1200">
                <a:latin typeface="+mn-lt"/>
                <a:ea typeface="+mn-ea"/>
                <a:cs typeface="+mn-cs"/>
                <a:sym typeface="Helvetica"/>
              </a:defRPr>
            </a:pPr>
            <a:r>
              <a:t>[Illustration]. (2007). </a:t>
            </a:r>
            <a:r>
              <a:rPr i="1"/>
              <a:t>Ventral-dorsal streams. </a:t>
            </a:r>
            <a:r>
              <a:t>Abgerufen von </a:t>
            </a:r>
            <a:r>
              <a:rPr>
                <a:hlinkClick r:id="rId5"/>
              </a:rPr>
              <a:t>https://commons.wikimedia.org/wiki/File:Ventral-dorsal_streams.svg</a:t>
            </a:r>
          </a:p>
          <a:p>
            <a:pPr marL="120315" indent="-120315" defTabSz="457200">
              <a:spcBef>
                <a:spcPts val="1600"/>
              </a:spcBef>
              <a:buSzPct val="100000"/>
              <a:buChar char="•"/>
              <a:defRPr sz="1200">
                <a:latin typeface="+mn-lt"/>
                <a:ea typeface="+mn-ea"/>
                <a:cs typeface="+mn-cs"/>
                <a:sym typeface="Helvetica"/>
              </a:defRPr>
            </a:pPr>
            <a:r>
              <a:t>Kandel, E. R., Schwartz, J. H., Jessell, T. M., Siegelbaum, S. A. &amp; Hudspeth, A. J. (2012). Principles of Neural Science (5. Aufl.). McGraw-Hill Education Ltd.</a:t>
            </a:r>
          </a:p>
          <a:p>
            <a:pPr marL="120315" indent="-120315" defTabSz="457200">
              <a:spcBef>
                <a:spcPts val="1600"/>
              </a:spcBef>
              <a:buSzPct val="100000"/>
              <a:buChar char="•"/>
              <a:defRPr sz="1200">
                <a:latin typeface="+mn-lt"/>
                <a:ea typeface="+mn-ea"/>
                <a:cs typeface="+mn-cs"/>
                <a:sym typeface="Helvetica"/>
              </a:defRPr>
            </a:pPr>
            <a:r>
              <a:t>Zeki, S., Aglioti, S., McKeefry, D. &amp; Berlucchi, G. (1999). The neurological basis of conscious color perception in a blind patient.</a:t>
            </a:r>
            <a:r>
              <a:rPr i="1"/>
              <a:t> Proceedings of the National Academy of Sciences, 96</a:t>
            </a:r>
            <a:r>
              <a:t>(24), 14124–14129. https://doi.org/10.1073/pnas.96.24.14124</a:t>
            </a:r>
          </a:p>
        </p:txBody>
      </p:sp>
      <p:sp>
        <p:nvSpPr>
          <p:cNvPr id="498" name="Titel 1"/>
          <p:cNvSpPr txBox="1">
            <a:spLocks noGrp="1"/>
          </p:cNvSpPr>
          <p:nvPr>
            <p:ph type="title"/>
          </p:nvPr>
        </p:nvSpPr>
        <p:spPr>
          <a:prstGeom prst="rect">
            <a:avLst/>
          </a:prstGeom>
        </p:spPr>
        <p:txBody>
          <a:bodyPr/>
          <a:lstStyle/>
          <a:p>
            <a:r>
              <a:t>Abbildungen</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Linie"/>
          <p:cNvSpPr/>
          <p:nvPr/>
        </p:nvSpPr>
        <p:spPr>
          <a:xfrm>
            <a:off x="451738" y="4081376"/>
            <a:ext cx="748625" cy="1"/>
          </a:xfrm>
          <a:prstGeom prst="line">
            <a:avLst/>
          </a:prstGeom>
          <a:ln w="25400">
            <a:solidFill>
              <a:srgbClr val="FF9300"/>
            </a:solidFill>
            <a:tailEnd type="stealth"/>
          </a:ln>
        </p:spPr>
        <p:txBody>
          <a:bodyPr lIns="45719" rIns="45719"/>
          <a:lstStyle/>
          <a:p>
            <a:endParaRPr/>
          </a:p>
        </p:txBody>
      </p:sp>
      <p:sp>
        <p:nvSpPr>
          <p:cNvPr id="4" name="Text Placeholder 3">
            <a:extLst>
              <a:ext uri="{FF2B5EF4-FFF2-40B4-BE49-F238E27FC236}">
                <a16:creationId xmlns:a16="http://schemas.microsoft.com/office/drawing/2014/main" id="{3E4A6073-07AB-4D32-9480-90EAC7E547AA}"/>
              </a:ext>
            </a:extLst>
          </p:cNvPr>
          <p:cNvSpPr>
            <a:spLocks noGrp="1"/>
          </p:cNvSpPr>
          <p:nvPr>
            <p:ph type="body" idx="1"/>
          </p:nvPr>
        </p:nvSpPr>
        <p:spPr/>
        <p:txBody>
          <a:bodyPr/>
          <a:lstStyle/>
          <a:p>
            <a:endParaRPr lang="en-US"/>
          </a:p>
        </p:txBody>
      </p:sp>
      <p:sp>
        <p:nvSpPr>
          <p:cNvPr id="248" name="Titel 1"/>
          <p:cNvSpPr txBox="1">
            <a:spLocks noGrp="1"/>
          </p:cNvSpPr>
          <p:nvPr>
            <p:ph type="title"/>
          </p:nvPr>
        </p:nvSpPr>
        <p:spPr>
          <a:prstGeom prst="rect">
            <a:avLst/>
          </a:prstGeom>
        </p:spPr>
        <p:txBody>
          <a:bodyPr>
            <a:normAutofit/>
          </a:bodyPr>
          <a:lstStyle/>
          <a:p>
            <a:r>
              <a:t>Wiederholung: Aufbau der Retina</a:t>
            </a:r>
          </a:p>
        </p:txBody>
      </p:sp>
      <p:sp>
        <p:nvSpPr>
          <p:cNvPr id="5" name="Text Placeholder 4">
            <a:extLst>
              <a:ext uri="{FF2B5EF4-FFF2-40B4-BE49-F238E27FC236}">
                <a16:creationId xmlns:a16="http://schemas.microsoft.com/office/drawing/2014/main" id="{9509E5CF-3686-43F7-BF58-DB381B3675EF}"/>
              </a:ext>
            </a:extLst>
          </p:cNvPr>
          <p:cNvSpPr>
            <a:spLocks noGrp="1"/>
          </p:cNvSpPr>
          <p:nvPr>
            <p:ph type="body" idx="10"/>
          </p:nvPr>
        </p:nvSpPr>
        <p:spPr/>
        <p:txBody>
          <a:bodyPr/>
          <a:lstStyle/>
          <a:p>
            <a:endParaRPr lang="en-US"/>
          </a:p>
        </p:txBody>
      </p:sp>
      <p:pic>
        <p:nvPicPr>
          <p:cNvPr id="252" name="Bildschirmfoto 2021-05-18 um 12.22.44.png" descr="Bildschirmfoto 2021-05-18 um 12.22.44.png"/>
          <p:cNvPicPr>
            <a:picLocks noChangeAspect="1"/>
          </p:cNvPicPr>
          <p:nvPr/>
        </p:nvPicPr>
        <p:blipFill>
          <a:blip r:embed="rId3"/>
          <a:srcRect r="26103" b="4566"/>
          <a:stretch>
            <a:fillRect/>
          </a:stretch>
        </p:blipFill>
        <p:spPr>
          <a:xfrm rot="5400000">
            <a:off x="2556950" y="745425"/>
            <a:ext cx="4471951" cy="6242895"/>
          </a:xfrm>
          <a:prstGeom prst="rect">
            <a:avLst/>
          </a:prstGeom>
          <a:ln w="12700">
            <a:miter lim="400000"/>
          </a:ln>
        </p:spPr>
      </p:pic>
      <p:sp>
        <p:nvSpPr>
          <p:cNvPr id="253" name="Schandry, 2016, S. 241"/>
          <p:cNvSpPr txBox="1"/>
          <p:nvPr/>
        </p:nvSpPr>
        <p:spPr>
          <a:xfrm>
            <a:off x="1517976" y="6128793"/>
            <a:ext cx="1182760"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sz="800">
                <a:latin typeface="D-DIN"/>
                <a:ea typeface="D-DIN"/>
                <a:cs typeface="D-DIN"/>
                <a:sym typeface="D-DIN"/>
              </a:defRPr>
            </a:lvl1pPr>
          </a:lstStyle>
          <a:p>
            <a:r>
              <a:rPr dirty="0" err="1">
                <a:latin typeface="+mn-lt"/>
              </a:rPr>
              <a:t>Schandry</a:t>
            </a:r>
            <a:r>
              <a:rPr dirty="0">
                <a:latin typeface="+mn-lt"/>
              </a:rPr>
              <a:t>, 2016, S. 241</a:t>
            </a:r>
          </a:p>
        </p:txBody>
      </p:sp>
      <p:sp>
        <p:nvSpPr>
          <p:cNvPr id="254" name="A"/>
          <p:cNvSpPr txBox="1"/>
          <p:nvPr/>
        </p:nvSpPr>
        <p:spPr>
          <a:xfrm>
            <a:off x="3841345" y="3206054"/>
            <a:ext cx="205790" cy="264256"/>
          </a:xfrm>
          <a:prstGeom prst="rect">
            <a:avLst/>
          </a:prstGeom>
          <a:solidFill>
            <a:srgbClr val="719FD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A</a:t>
            </a:r>
          </a:p>
        </p:txBody>
      </p:sp>
      <p:sp>
        <p:nvSpPr>
          <p:cNvPr id="255" name="A"/>
          <p:cNvSpPr txBox="1"/>
          <p:nvPr/>
        </p:nvSpPr>
        <p:spPr>
          <a:xfrm>
            <a:off x="3908946" y="4712462"/>
            <a:ext cx="205790" cy="264255"/>
          </a:xfrm>
          <a:prstGeom prst="rect">
            <a:avLst/>
          </a:prstGeom>
          <a:solidFill>
            <a:srgbClr val="719FD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A</a:t>
            </a:r>
          </a:p>
        </p:txBody>
      </p:sp>
      <p:sp>
        <p:nvSpPr>
          <p:cNvPr id="256" name="G"/>
          <p:cNvSpPr txBox="1"/>
          <p:nvPr/>
        </p:nvSpPr>
        <p:spPr>
          <a:xfrm>
            <a:off x="2365649" y="5323713"/>
            <a:ext cx="222682" cy="264255"/>
          </a:xfrm>
          <a:prstGeom prst="rect">
            <a:avLst/>
          </a:prstGeom>
          <a:solidFill>
            <a:srgbClr val="F4AFB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G</a:t>
            </a:r>
          </a:p>
        </p:txBody>
      </p:sp>
      <p:sp>
        <p:nvSpPr>
          <p:cNvPr id="257" name="G"/>
          <p:cNvSpPr txBox="1"/>
          <p:nvPr/>
        </p:nvSpPr>
        <p:spPr>
          <a:xfrm>
            <a:off x="2330760" y="3264027"/>
            <a:ext cx="222683" cy="264256"/>
          </a:xfrm>
          <a:prstGeom prst="rect">
            <a:avLst/>
          </a:prstGeom>
          <a:solidFill>
            <a:srgbClr val="F4AFB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G</a:t>
            </a:r>
          </a:p>
        </p:txBody>
      </p:sp>
      <p:sp>
        <p:nvSpPr>
          <p:cNvPr id="258" name="G"/>
          <p:cNvSpPr txBox="1"/>
          <p:nvPr/>
        </p:nvSpPr>
        <p:spPr>
          <a:xfrm>
            <a:off x="2324274" y="2313756"/>
            <a:ext cx="222683" cy="264256"/>
          </a:xfrm>
          <a:prstGeom prst="rect">
            <a:avLst/>
          </a:prstGeom>
          <a:solidFill>
            <a:srgbClr val="ED657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G</a:t>
            </a:r>
          </a:p>
        </p:txBody>
      </p:sp>
      <p:sp>
        <p:nvSpPr>
          <p:cNvPr id="259" name="G"/>
          <p:cNvSpPr txBox="1"/>
          <p:nvPr/>
        </p:nvSpPr>
        <p:spPr>
          <a:xfrm>
            <a:off x="2398127" y="4257995"/>
            <a:ext cx="222683" cy="264255"/>
          </a:xfrm>
          <a:prstGeom prst="rect">
            <a:avLst/>
          </a:prstGeom>
          <a:solidFill>
            <a:srgbClr val="ED657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G</a:t>
            </a:r>
          </a:p>
        </p:txBody>
      </p:sp>
      <p:sp>
        <p:nvSpPr>
          <p:cNvPr id="260" name="B"/>
          <p:cNvSpPr txBox="1"/>
          <p:nvPr/>
        </p:nvSpPr>
        <p:spPr>
          <a:xfrm>
            <a:off x="4265001" y="2113073"/>
            <a:ext cx="205790" cy="264255"/>
          </a:xfrm>
          <a:prstGeom prst="rect">
            <a:avLst/>
          </a:prstGeom>
          <a:solidFill>
            <a:srgbClr val="B83EA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B</a:t>
            </a:r>
          </a:p>
        </p:txBody>
      </p:sp>
      <p:sp>
        <p:nvSpPr>
          <p:cNvPr id="261" name="B"/>
          <p:cNvSpPr txBox="1"/>
          <p:nvPr/>
        </p:nvSpPr>
        <p:spPr>
          <a:xfrm>
            <a:off x="4317924" y="3409684"/>
            <a:ext cx="205790" cy="264256"/>
          </a:xfrm>
          <a:prstGeom prst="rect">
            <a:avLst/>
          </a:prstGeom>
          <a:solidFill>
            <a:srgbClr val="E0AAD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B</a:t>
            </a:r>
          </a:p>
        </p:txBody>
      </p:sp>
      <p:sp>
        <p:nvSpPr>
          <p:cNvPr id="262" name="B"/>
          <p:cNvSpPr txBox="1"/>
          <p:nvPr/>
        </p:nvSpPr>
        <p:spPr>
          <a:xfrm>
            <a:off x="4113218" y="4166012"/>
            <a:ext cx="205791" cy="264255"/>
          </a:xfrm>
          <a:prstGeom prst="rect">
            <a:avLst/>
          </a:prstGeom>
          <a:solidFill>
            <a:srgbClr val="C6429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B</a:t>
            </a:r>
          </a:p>
        </p:txBody>
      </p:sp>
      <p:sp>
        <p:nvSpPr>
          <p:cNvPr id="263" name="B"/>
          <p:cNvSpPr txBox="1"/>
          <p:nvPr/>
        </p:nvSpPr>
        <p:spPr>
          <a:xfrm>
            <a:off x="4277865" y="5181802"/>
            <a:ext cx="205791" cy="264255"/>
          </a:xfrm>
          <a:prstGeom prst="rect">
            <a:avLst/>
          </a:prstGeom>
          <a:solidFill>
            <a:srgbClr val="E5B5D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B</a:t>
            </a:r>
          </a:p>
        </p:txBody>
      </p:sp>
      <p:sp>
        <p:nvSpPr>
          <p:cNvPr id="264" name="B"/>
          <p:cNvSpPr txBox="1"/>
          <p:nvPr/>
        </p:nvSpPr>
        <p:spPr>
          <a:xfrm>
            <a:off x="4166769" y="5609983"/>
            <a:ext cx="205791" cy="264255"/>
          </a:xfrm>
          <a:prstGeom prst="rect">
            <a:avLst/>
          </a:prstGeom>
          <a:solidFill>
            <a:srgbClr val="F7DC6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B</a:t>
            </a:r>
          </a:p>
        </p:txBody>
      </p:sp>
      <p:sp>
        <p:nvSpPr>
          <p:cNvPr id="265" name="B"/>
          <p:cNvSpPr txBox="1"/>
          <p:nvPr/>
        </p:nvSpPr>
        <p:spPr>
          <a:xfrm>
            <a:off x="4147406" y="2624157"/>
            <a:ext cx="205791" cy="264255"/>
          </a:xfrm>
          <a:prstGeom prst="rect">
            <a:avLst/>
          </a:prstGeom>
          <a:solidFill>
            <a:srgbClr val="F7DC6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B</a:t>
            </a:r>
          </a:p>
        </p:txBody>
      </p:sp>
      <p:sp>
        <p:nvSpPr>
          <p:cNvPr id="266" name="H"/>
          <p:cNvSpPr txBox="1"/>
          <p:nvPr/>
        </p:nvSpPr>
        <p:spPr>
          <a:xfrm>
            <a:off x="4609687" y="4762112"/>
            <a:ext cx="214199" cy="264255"/>
          </a:xfrm>
          <a:prstGeom prst="rect">
            <a:avLst/>
          </a:prstGeom>
          <a:solidFill>
            <a:srgbClr val="6696C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H</a:t>
            </a:r>
          </a:p>
        </p:txBody>
      </p:sp>
      <p:sp>
        <p:nvSpPr>
          <p:cNvPr id="267" name="Z"/>
          <p:cNvSpPr txBox="1"/>
          <p:nvPr/>
        </p:nvSpPr>
        <p:spPr>
          <a:xfrm>
            <a:off x="5560503" y="3323860"/>
            <a:ext cx="197233" cy="264255"/>
          </a:xfrm>
          <a:prstGeom prst="rect">
            <a:avLst/>
          </a:prstGeom>
          <a:solidFill>
            <a:srgbClr val="83D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Z</a:t>
            </a:r>
          </a:p>
        </p:txBody>
      </p:sp>
      <p:sp>
        <p:nvSpPr>
          <p:cNvPr id="268" name="Z"/>
          <p:cNvSpPr txBox="1"/>
          <p:nvPr/>
        </p:nvSpPr>
        <p:spPr>
          <a:xfrm>
            <a:off x="5573203" y="2069735"/>
            <a:ext cx="197233" cy="264255"/>
          </a:xfrm>
          <a:prstGeom prst="rect">
            <a:avLst/>
          </a:prstGeom>
          <a:solidFill>
            <a:srgbClr val="83D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Z</a:t>
            </a:r>
          </a:p>
        </p:txBody>
      </p:sp>
      <p:sp>
        <p:nvSpPr>
          <p:cNvPr id="269" name="Z"/>
          <p:cNvSpPr txBox="1"/>
          <p:nvPr/>
        </p:nvSpPr>
        <p:spPr>
          <a:xfrm>
            <a:off x="5621403" y="4303550"/>
            <a:ext cx="197233" cy="264256"/>
          </a:xfrm>
          <a:prstGeom prst="rect">
            <a:avLst/>
          </a:prstGeom>
          <a:solidFill>
            <a:srgbClr val="83D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Z</a:t>
            </a:r>
          </a:p>
        </p:txBody>
      </p:sp>
      <p:sp>
        <p:nvSpPr>
          <p:cNvPr id="270" name="Z"/>
          <p:cNvSpPr txBox="1"/>
          <p:nvPr/>
        </p:nvSpPr>
        <p:spPr>
          <a:xfrm>
            <a:off x="5622813" y="5256801"/>
            <a:ext cx="197233" cy="264255"/>
          </a:xfrm>
          <a:prstGeom prst="rect">
            <a:avLst/>
          </a:prstGeom>
          <a:solidFill>
            <a:srgbClr val="83D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Z</a:t>
            </a:r>
          </a:p>
        </p:txBody>
      </p:sp>
      <p:sp>
        <p:nvSpPr>
          <p:cNvPr id="271" name="S"/>
          <p:cNvSpPr txBox="1"/>
          <p:nvPr/>
        </p:nvSpPr>
        <p:spPr>
          <a:xfrm>
            <a:off x="5523663" y="4747830"/>
            <a:ext cx="205791" cy="264256"/>
          </a:xfrm>
          <a:prstGeom prst="rect">
            <a:avLst/>
          </a:prstGeom>
          <a:solidFill>
            <a:srgbClr val="AED4E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S</a:t>
            </a:r>
          </a:p>
        </p:txBody>
      </p:sp>
      <p:sp>
        <p:nvSpPr>
          <p:cNvPr id="272" name="S"/>
          <p:cNvSpPr txBox="1"/>
          <p:nvPr/>
        </p:nvSpPr>
        <p:spPr>
          <a:xfrm>
            <a:off x="5518463" y="5740741"/>
            <a:ext cx="205790" cy="264255"/>
          </a:xfrm>
          <a:prstGeom prst="rect">
            <a:avLst/>
          </a:prstGeom>
          <a:solidFill>
            <a:srgbClr val="B1D4EB"/>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S</a:t>
            </a:r>
          </a:p>
        </p:txBody>
      </p:sp>
      <p:sp>
        <p:nvSpPr>
          <p:cNvPr id="273" name="S"/>
          <p:cNvSpPr txBox="1"/>
          <p:nvPr/>
        </p:nvSpPr>
        <p:spPr>
          <a:xfrm>
            <a:off x="5472193" y="3777570"/>
            <a:ext cx="205791" cy="264255"/>
          </a:xfrm>
          <a:prstGeom prst="rect">
            <a:avLst/>
          </a:prstGeom>
          <a:solidFill>
            <a:srgbClr val="AED4E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S</a:t>
            </a:r>
          </a:p>
        </p:txBody>
      </p:sp>
      <p:sp>
        <p:nvSpPr>
          <p:cNvPr id="274" name="S"/>
          <p:cNvSpPr txBox="1"/>
          <p:nvPr/>
        </p:nvSpPr>
        <p:spPr>
          <a:xfrm>
            <a:off x="5473603" y="2853579"/>
            <a:ext cx="205791" cy="264256"/>
          </a:xfrm>
          <a:prstGeom prst="rect">
            <a:avLst/>
          </a:prstGeom>
          <a:solidFill>
            <a:srgbClr val="AED4E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S</a:t>
            </a:r>
          </a:p>
        </p:txBody>
      </p:sp>
      <p:sp>
        <p:nvSpPr>
          <p:cNvPr id="275" name="S"/>
          <p:cNvSpPr txBox="1"/>
          <p:nvPr/>
        </p:nvSpPr>
        <p:spPr>
          <a:xfrm>
            <a:off x="5461793" y="2498049"/>
            <a:ext cx="205790" cy="264256"/>
          </a:xfrm>
          <a:prstGeom prst="rect">
            <a:avLst/>
          </a:prstGeom>
          <a:solidFill>
            <a:srgbClr val="AED4E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S</a:t>
            </a:r>
          </a:p>
        </p:txBody>
      </p:sp>
      <p:sp>
        <p:nvSpPr>
          <p:cNvPr id="276" name="Rechteck"/>
          <p:cNvSpPr/>
          <p:nvPr/>
        </p:nvSpPr>
        <p:spPr>
          <a:xfrm>
            <a:off x="780381" y="1586482"/>
            <a:ext cx="2498656" cy="262155"/>
          </a:xfrm>
          <a:prstGeom prst="rect">
            <a:avLst/>
          </a:prstGeom>
          <a:solidFill>
            <a:schemeClr val="accent3">
              <a:lumOff val="44000"/>
            </a:schemeClr>
          </a:solidFill>
          <a:ln w="25400">
            <a:solidFill>
              <a:schemeClr val="accent3">
                <a:lumOff val="44000"/>
              </a:schemeClr>
            </a:solidFill>
          </a:ln>
        </p:spPr>
        <p:txBody>
          <a:bodyPr lIns="45719" rIns="45719"/>
          <a:lstStyle/>
          <a:p>
            <a:endParaRPr/>
          </a:p>
        </p:txBody>
      </p:sp>
      <p:sp>
        <p:nvSpPr>
          <p:cNvPr id="277" name="Abbildung 1…"/>
          <p:cNvSpPr txBox="1"/>
          <p:nvPr/>
        </p:nvSpPr>
        <p:spPr>
          <a:xfrm>
            <a:off x="1558465" y="1481710"/>
            <a:ext cx="7464234"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800" b="1">
                <a:latin typeface="D-DIN"/>
                <a:ea typeface="D-DIN"/>
                <a:cs typeface="D-DIN"/>
                <a:sym typeface="D-DIN"/>
              </a:defRPr>
            </a:pPr>
            <a:r>
              <a:rPr dirty="0" err="1">
                <a:latin typeface="+mn-lt"/>
              </a:rPr>
              <a:t>Abbildung</a:t>
            </a:r>
            <a:r>
              <a:rPr dirty="0">
                <a:latin typeface="+mn-lt"/>
              </a:rPr>
              <a:t> 1</a:t>
            </a:r>
          </a:p>
          <a:p>
            <a:pPr defTabSz="457200">
              <a:defRPr sz="800">
                <a:latin typeface="D-DIN"/>
                <a:ea typeface="D-DIN"/>
                <a:cs typeface="D-DIN"/>
                <a:sym typeface="D-DIN"/>
              </a:defRPr>
            </a:pPr>
            <a:r>
              <a:rPr dirty="0">
                <a:latin typeface="+mn-lt"/>
              </a:rPr>
              <a:t>Aufbau der Retina</a:t>
            </a:r>
            <a:r>
              <a:rPr dirty="0">
                <a:solidFill>
                  <a:srgbClr val="B2E3CA"/>
                </a:solidFill>
                <a:latin typeface="+mn-lt"/>
              </a:rPr>
              <a:t>. </a:t>
            </a:r>
            <a:r>
              <a:rPr dirty="0">
                <a:solidFill>
                  <a:srgbClr val="B2E3CA"/>
                </a:solidFill>
                <a:latin typeface="Roboto Medium" panose="02000000000000000000" pitchFamily="2" charset="0"/>
                <a:ea typeface="Roboto Medium" panose="02000000000000000000" pitchFamily="2" charset="0"/>
              </a:rPr>
              <a:t>Z = </a:t>
            </a:r>
            <a:r>
              <a:rPr dirty="0" err="1">
                <a:solidFill>
                  <a:srgbClr val="B2E3CA"/>
                </a:solidFill>
                <a:latin typeface="Roboto Medium" panose="02000000000000000000" pitchFamily="2" charset="0"/>
                <a:ea typeface="Roboto Medium" panose="02000000000000000000" pitchFamily="2" charset="0"/>
              </a:rPr>
              <a:t>Zapfen</a:t>
            </a:r>
            <a:r>
              <a:rPr dirty="0">
                <a:solidFill>
                  <a:srgbClr val="AED4E9"/>
                </a:solidFill>
                <a:latin typeface="Roboto Medium" panose="02000000000000000000" pitchFamily="2" charset="0"/>
                <a:ea typeface="Roboto Medium" panose="02000000000000000000" pitchFamily="2" charset="0"/>
              </a:rPr>
              <a:t>, S = </a:t>
            </a:r>
            <a:r>
              <a:rPr dirty="0" err="1">
                <a:solidFill>
                  <a:srgbClr val="AED4E9"/>
                </a:solidFill>
                <a:latin typeface="Roboto Medium" panose="02000000000000000000" pitchFamily="2" charset="0"/>
                <a:ea typeface="Roboto Medium" panose="02000000000000000000" pitchFamily="2" charset="0"/>
              </a:rPr>
              <a:t>Stäbchen</a:t>
            </a:r>
            <a:r>
              <a:rPr dirty="0">
                <a:solidFill>
                  <a:srgbClr val="C040A7"/>
                </a:solidFill>
                <a:latin typeface="Roboto Medium" panose="02000000000000000000" pitchFamily="2" charset="0"/>
                <a:ea typeface="Roboto Medium" panose="02000000000000000000" pitchFamily="2" charset="0"/>
              </a:rPr>
              <a:t>, B = </a:t>
            </a:r>
            <a:r>
              <a:rPr dirty="0" err="1">
                <a:solidFill>
                  <a:srgbClr val="C040A7"/>
                </a:solidFill>
                <a:latin typeface="Roboto Medium" panose="02000000000000000000" pitchFamily="2" charset="0"/>
                <a:ea typeface="Roboto Medium" panose="02000000000000000000" pitchFamily="2" charset="0"/>
              </a:rPr>
              <a:t>Bipolarzellen</a:t>
            </a:r>
            <a:r>
              <a:rPr dirty="0">
                <a:latin typeface="Roboto Medium" panose="02000000000000000000" pitchFamily="2" charset="0"/>
                <a:ea typeface="Roboto Medium" panose="02000000000000000000" pitchFamily="2" charset="0"/>
              </a:rPr>
              <a:t>, </a:t>
            </a:r>
            <a:r>
              <a:rPr dirty="0">
                <a:solidFill>
                  <a:srgbClr val="729ED2"/>
                </a:solidFill>
                <a:latin typeface="Roboto Medium" panose="02000000000000000000" pitchFamily="2" charset="0"/>
                <a:ea typeface="Roboto Medium" panose="02000000000000000000" pitchFamily="2" charset="0"/>
              </a:rPr>
              <a:t>H = </a:t>
            </a:r>
            <a:r>
              <a:rPr dirty="0" err="1">
                <a:solidFill>
                  <a:srgbClr val="729ED2"/>
                </a:solidFill>
                <a:latin typeface="Roboto Medium" panose="02000000000000000000" pitchFamily="2" charset="0"/>
                <a:ea typeface="Roboto Medium" panose="02000000000000000000" pitchFamily="2" charset="0"/>
              </a:rPr>
              <a:t>Horizontalzellen</a:t>
            </a:r>
            <a:r>
              <a:rPr dirty="0">
                <a:solidFill>
                  <a:srgbClr val="77A1D3"/>
                </a:solidFill>
                <a:latin typeface="Roboto Medium" panose="02000000000000000000" pitchFamily="2" charset="0"/>
                <a:ea typeface="Roboto Medium" panose="02000000000000000000" pitchFamily="2" charset="0"/>
              </a:rPr>
              <a:t>, A = </a:t>
            </a:r>
            <a:r>
              <a:rPr dirty="0" err="1">
                <a:solidFill>
                  <a:srgbClr val="77A1D3"/>
                </a:solidFill>
                <a:latin typeface="Roboto Medium" panose="02000000000000000000" pitchFamily="2" charset="0"/>
                <a:ea typeface="Roboto Medium" panose="02000000000000000000" pitchFamily="2" charset="0"/>
              </a:rPr>
              <a:t>Amakrinzellen</a:t>
            </a:r>
            <a:r>
              <a:rPr dirty="0">
                <a:solidFill>
                  <a:srgbClr val="77A1D3"/>
                </a:solidFill>
                <a:latin typeface="Roboto Medium" panose="02000000000000000000" pitchFamily="2" charset="0"/>
                <a:ea typeface="Roboto Medium" panose="02000000000000000000" pitchFamily="2" charset="0"/>
              </a:rPr>
              <a:t>, </a:t>
            </a:r>
            <a:r>
              <a:rPr dirty="0">
                <a:solidFill>
                  <a:srgbClr val="ED657D"/>
                </a:solidFill>
                <a:latin typeface="Roboto Medium" panose="02000000000000000000" pitchFamily="2" charset="0"/>
                <a:ea typeface="Roboto Medium" panose="02000000000000000000" pitchFamily="2" charset="0"/>
              </a:rPr>
              <a:t>G = </a:t>
            </a:r>
            <a:r>
              <a:rPr dirty="0" err="1">
                <a:solidFill>
                  <a:srgbClr val="ED657D"/>
                </a:solidFill>
                <a:latin typeface="Roboto Medium" panose="02000000000000000000" pitchFamily="2" charset="0"/>
                <a:ea typeface="Roboto Medium" panose="02000000000000000000" pitchFamily="2" charset="0"/>
              </a:rPr>
              <a:t>Ganglienzellen</a:t>
            </a:r>
            <a:r>
              <a:rPr dirty="0">
                <a:latin typeface="+mn-lt"/>
              </a:rPr>
              <a:t>.</a:t>
            </a:r>
          </a:p>
        </p:txBody>
      </p:sp>
      <p:sp>
        <p:nvSpPr>
          <p:cNvPr id="278" name="Linie"/>
          <p:cNvSpPr/>
          <p:nvPr/>
        </p:nvSpPr>
        <p:spPr>
          <a:xfrm>
            <a:off x="469827" y="3431610"/>
            <a:ext cx="748626" cy="1"/>
          </a:xfrm>
          <a:prstGeom prst="line">
            <a:avLst/>
          </a:prstGeom>
          <a:ln w="25400">
            <a:solidFill>
              <a:srgbClr val="FF9300"/>
            </a:solidFill>
            <a:tailEnd type="stealth"/>
          </a:ln>
        </p:spPr>
        <p:txBody>
          <a:bodyPr lIns="45719" rIns="45719"/>
          <a:lstStyle/>
          <a:p>
            <a:endParaRPr/>
          </a:p>
        </p:txBody>
      </p:sp>
      <p:sp>
        <p:nvSpPr>
          <p:cNvPr id="279" name="Linie"/>
          <p:cNvSpPr/>
          <p:nvPr/>
        </p:nvSpPr>
        <p:spPr>
          <a:xfrm>
            <a:off x="464632" y="3863675"/>
            <a:ext cx="748626" cy="1"/>
          </a:xfrm>
          <a:prstGeom prst="line">
            <a:avLst/>
          </a:prstGeom>
          <a:ln w="25400">
            <a:solidFill>
              <a:srgbClr val="FF9300"/>
            </a:solidFill>
            <a:tailEnd type="stealth"/>
          </a:ln>
        </p:spPr>
        <p:txBody>
          <a:bodyPr lIns="45719" rIns="45719"/>
          <a:lstStyle/>
          <a:p>
            <a:endParaRPr/>
          </a:p>
        </p:txBody>
      </p:sp>
      <p:sp>
        <p:nvSpPr>
          <p:cNvPr id="280" name="Linie"/>
          <p:cNvSpPr/>
          <p:nvPr/>
        </p:nvSpPr>
        <p:spPr>
          <a:xfrm>
            <a:off x="449543" y="4285023"/>
            <a:ext cx="748625" cy="1"/>
          </a:xfrm>
          <a:prstGeom prst="line">
            <a:avLst/>
          </a:prstGeom>
          <a:ln w="25400">
            <a:solidFill>
              <a:srgbClr val="FF9300"/>
            </a:solidFill>
            <a:tailEnd type="stealth"/>
          </a:ln>
        </p:spPr>
        <p:txBody>
          <a:bodyPr lIns="45719" rIns="45719"/>
          <a:lstStyle/>
          <a:p>
            <a:endParaRPr/>
          </a:p>
        </p:txBody>
      </p:sp>
      <p:sp>
        <p:nvSpPr>
          <p:cNvPr id="281" name="Linie"/>
          <p:cNvSpPr/>
          <p:nvPr/>
        </p:nvSpPr>
        <p:spPr>
          <a:xfrm>
            <a:off x="433904" y="4687131"/>
            <a:ext cx="748626" cy="1"/>
          </a:xfrm>
          <a:prstGeom prst="line">
            <a:avLst/>
          </a:prstGeom>
          <a:ln w="25400">
            <a:solidFill>
              <a:srgbClr val="FF9300"/>
            </a:solidFill>
            <a:tailEnd type="stealth"/>
          </a:ln>
        </p:spPr>
        <p:txBody>
          <a:bodyPr lIns="45719" rIns="45719"/>
          <a:lstStyle/>
          <a:p>
            <a:endParaRPr/>
          </a:p>
        </p:txBody>
      </p:sp>
      <p:sp>
        <p:nvSpPr>
          <p:cNvPr id="282" name="Licht"/>
          <p:cNvSpPr txBox="1"/>
          <p:nvPr/>
        </p:nvSpPr>
        <p:spPr>
          <a:xfrm rot="16200000">
            <a:off x="485543" y="3869861"/>
            <a:ext cx="587014" cy="350662"/>
          </a:xfrm>
          <a:prstGeom prst="rect">
            <a:avLst/>
          </a:prstGeom>
          <a:solidFill>
            <a:schemeClr val="accent3">
              <a:lumOff val="44000"/>
              <a:alpha val="72006"/>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Licht</a:t>
            </a:r>
          </a:p>
        </p:txBody>
      </p:sp>
      <p:sp>
        <p:nvSpPr>
          <p:cNvPr id="283" name="Linie"/>
          <p:cNvSpPr/>
          <p:nvPr/>
        </p:nvSpPr>
        <p:spPr>
          <a:xfrm>
            <a:off x="468203" y="3642710"/>
            <a:ext cx="748625" cy="1"/>
          </a:xfrm>
          <a:prstGeom prst="line">
            <a:avLst/>
          </a:prstGeom>
          <a:ln w="25400">
            <a:solidFill>
              <a:srgbClr val="FF9300"/>
            </a:solidFill>
            <a:tailEnd type="stealth"/>
          </a:ln>
        </p:spPr>
        <p:txBody>
          <a:bodyPr lIns="45719" rIns="45719"/>
          <a:lstStyle/>
          <a:p>
            <a:endParaRPr/>
          </a:p>
        </p:txBody>
      </p:sp>
      <p:sp>
        <p:nvSpPr>
          <p:cNvPr id="284" name="Linie"/>
          <p:cNvSpPr/>
          <p:nvPr/>
        </p:nvSpPr>
        <p:spPr>
          <a:xfrm>
            <a:off x="442972" y="4501070"/>
            <a:ext cx="748625" cy="1"/>
          </a:xfrm>
          <a:prstGeom prst="line">
            <a:avLst/>
          </a:prstGeom>
          <a:ln w="25400">
            <a:solidFill>
              <a:srgbClr val="FF9300"/>
            </a:solidFill>
            <a:tailEnd type="stealth"/>
          </a:ln>
        </p:spPr>
        <p:txBody>
          <a:bodyPr lIns="45719" rIns="45719"/>
          <a:lstStyle/>
          <a:p>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8" name="Bildschirmfoto 2021-11-15 um 15.16.23.png" descr="Bildschirmfoto 2021-11-15 um 15.16.23.png"/>
          <p:cNvPicPr>
            <a:picLocks noChangeAspect="1"/>
          </p:cNvPicPr>
          <p:nvPr/>
        </p:nvPicPr>
        <p:blipFill>
          <a:blip r:embed="rId3"/>
          <a:stretch>
            <a:fillRect/>
          </a:stretch>
        </p:blipFill>
        <p:spPr>
          <a:xfrm>
            <a:off x="39877" y="1884586"/>
            <a:ext cx="5290239" cy="3995582"/>
          </a:xfrm>
          <a:prstGeom prst="rect">
            <a:avLst/>
          </a:prstGeom>
          <a:ln w="12700">
            <a:miter lim="400000"/>
          </a:ln>
        </p:spPr>
      </p:pic>
      <p:pic>
        <p:nvPicPr>
          <p:cNvPr id="289" name="Bildschirmfoto 2021-11-15 um 14.37.44.png" descr="Bildschirmfoto 2021-11-15 um 14.37.44.png"/>
          <p:cNvPicPr>
            <a:picLocks noChangeAspect="1"/>
          </p:cNvPicPr>
          <p:nvPr/>
        </p:nvPicPr>
        <p:blipFill>
          <a:blip r:embed="rId4"/>
          <a:srcRect t="1084"/>
          <a:stretch>
            <a:fillRect/>
          </a:stretch>
        </p:blipFill>
        <p:spPr>
          <a:xfrm>
            <a:off x="5189469" y="2984495"/>
            <a:ext cx="3446531" cy="2619957"/>
          </a:xfrm>
          <a:prstGeom prst="rect">
            <a:avLst/>
          </a:prstGeom>
          <a:ln w="12700">
            <a:miter lim="400000"/>
          </a:ln>
        </p:spPr>
      </p:pic>
      <p:sp>
        <p:nvSpPr>
          <p:cNvPr id="4" name="Text Placeholder 3">
            <a:extLst>
              <a:ext uri="{FF2B5EF4-FFF2-40B4-BE49-F238E27FC236}">
                <a16:creationId xmlns:a16="http://schemas.microsoft.com/office/drawing/2014/main" id="{B4180AC8-2A38-475A-BB8D-0C408E06A199}"/>
              </a:ext>
            </a:extLst>
          </p:cNvPr>
          <p:cNvSpPr>
            <a:spLocks noGrp="1"/>
          </p:cNvSpPr>
          <p:nvPr>
            <p:ph type="body" idx="1"/>
          </p:nvPr>
        </p:nvSpPr>
        <p:spPr/>
        <p:txBody>
          <a:bodyPr/>
          <a:lstStyle/>
          <a:p>
            <a:endParaRPr lang="en-US"/>
          </a:p>
        </p:txBody>
      </p:sp>
      <p:sp>
        <p:nvSpPr>
          <p:cNvPr id="290" name="Titel 1"/>
          <p:cNvSpPr txBox="1">
            <a:spLocks noGrp="1"/>
          </p:cNvSpPr>
          <p:nvPr>
            <p:ph type="title"/>
          </p:nvPr>
        </p:nvSpPr>
        <p:spPr>
          <a:prstGeom prst="rect">
            <a:avLst/>
          </a:prstGeom>
        </p:spPr>
        <p:txBody>
          <a:bodyPr>
            <a:normAutofit/>
          </a:bodyPr>
          <a:lstStyle/>
          <a:p>
            <a:r>
              <a:t>Wiederholung: rezeptive Felder</a:t>
            </a:r>
          </a:p>
        </p:txBody>
      </p:sp>
      <p:sp>
        <p:nvSpPr>
          <p:cNvPr id="5" name="Text Placeholder 4">
            <a:extLst>
              <a:ext uri="{FF2B5EF4-FFF2-40B4-BE49-F238E27FC236}">
                <a16:creationId xmlns:a16="http://schemas.microsoft.com/office/drawing/2014/main" id="{EE6CE971-AAF4-46D0-97CA-DD52B091F1C6}"/>
              </a:ext>
            </a:extLst>
          </p:cNvPr>
          <p:cNvSpPr>
            <a:spLocks noGrp="1"/>
          </p:cNvSpPr>
          <p:nvPr>
            <p:ph type="body" idx="10"/>
          </p:nvPr>
        </p:nvSpPr>
        <p:spPr/>
        <p:txBody>
          <a:bodyPr/>
          <a:lstStyle/>
          <a:p>
            <a:endParaRPr lang="en-US"/>
          </a:p>
        </p:txBody>
      </p:sp>
      <p:sp>
        <p:nvSpPr>
          <p:cNvPr id="294" name="Antagonistisches…"/>
          <p:cNvSpPr txBox="1"/>
          <p:nvPr/>
        </p:nvSpPr>
        <p:spPr>
          <a:xfrm>
            <a:off x="7063429" y="2436670"/>
            <a:ext cx="1497718"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400">
                <a:latin typeface="+mn-lt"/>
                <a:ea typeface="+mn-ea"/>
                <a:cs typeface="+mn-cs"/>
                <a:sym typeface="Helvetica"/>
              </a:defRPr>
            </a:pPr>
            <a:r>
              <a:t>Antagonistisches </a:t>
            </a:r>
          </a:p>
          <a:p>
            <a:pPr>
              <a:defRPr sz="1400">
                <a:latin typeface="+mn-lt"/>
                <a:ea typeface="+mn-ea"/>
                <a:cs typeface="+mn-cs"/>
                <a:sym typeface="Helvetica"/>
              </a:defRPr>
            </a:pPr>
            <a:r>
              <a:t>Umfeld</a:t>
            </a:r>
          </a:p>
        </p:txBody>
      </p:sp>
      <p:sp>
        <p:nvSpPr>
          <p:cNvPr id="295" name="Zentrum"/>
          <p:cNvSpPr txBox="1"/>
          <p:nvPr/>
        </p:nvSpPr>
        <p:spPr>
          <a:xfrm>
            <a:off x="6265544" y="2717145"/>
            <a:ext cx="766116" cy="307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400">
                <a:latin typeface="+mn-lt"/>
                <a:ea typeface="+mn-ea"/>
                <a:cs typeface="+mn-cs"/>
                <a:sym typeface="Helvetica"/>
              </a:defRPr>
            </a:lvl1pPr>
          </a:lstStyle>
          <a:p>
            <a:r>
              <a:t>Zentrum</a:t>
            </a:r>
          </a:p>
        </p:txBody>
      </p:sp>
      <p:sp>
        <p:nvSpPr>
          <p:cNvPr id="296" name="Photo-…"/>
          <p:cNvSpPr txBox="1"/>
          <p:nvPr/>
        </p:nvSpPr>
        <p:spPr>
          <a:xfrm>
            <a:off x="5209263" y="2444471"/>
            <a:ext cx="756392" cy="523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400">
                <a:latin typeface="+mn-lt"/>
                <a:ea typeface="+mn-ea"/>
                <a:cs typeface="+mn-cs"/>
                <a:sym typeface="Helvetica"/>
              </a:defRPr>
            </a:pPr>
            <a:r>
              <a:t>Photo-</a:t>
            </a:r>
          </a:p>
          <a:p>
            <a:pPr>
              <a:defRPr sz="1400">
                <a:latin typeface="+mn-lt"/>
                <a:ea typeface="+mn-ea"/>
                <a:cs typeface="+mn-cs"/>
                <a:sym typeface="Helvetica"/>
              </a:defRPr>
            </a:pPr>
            <a:r>
              <a:t>rezeptor</a:t>
            </a:r>
          </a:p>
        </p:txBody>
      </p:sp>
      <p:sp>
        <p:nvSpPr>
          <p:cNvPr id="297" name="Horizontalzelle"/>
          <p:cNvSpPr txBox="1"/>
          <p:nvPr/>
        </p:nvSpPr>
        <p:spPr>
          <a:xfrm>
            <a:off x="7222816" y="4787970"/>
            <a:ext cx="1319657" cy="307341"/>
          </a:xfrm>
          <a:prstGeom prst="rect">
            <a:avLst/>
          </a:prstGeom>
          <a:solidFill>
            <a:schemeClr val="accent3">
              <a:lumOff val="44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400">
                <a:latin typeface="+mn-lt"/>
                <a:ea typeface="+mn-ea"/>
                <a:cs typeface="+mn-cs"/>
                <a:sym typeface="Helvetica"/>
              </a:defRPr>
            </a:lvl1pPr>
          </a:lstStyle>
          <a:p>
            <a:r>
              <a:t>Horizontalzelle </a:t>
            </a:r>
          </a:p>
        </p:txBody>
      </p:sp>
      <p:sp>
        <p:nvSpPr>
          <p:cNvPr id="298" name="Bipolarzelle"/>
          <p:cNvSpPr txBox="1"/>
          <p:nvPr/>
        </p:nvSpPr>
        <p:spPr>
          <a:xfrm>
            <a:off x="7197740" y="5174631"/>
            <a:ext cx="1287070" cy="523241"/>
          </a:xfrm>
          <a:prstGeom prst="rect">
            <a:avLst/>
          </a:prstGeom>
          <a:solidFill>
            <a:schemeClr val="accent3">
              <a:lumOff val="44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400">
                <a:latin typeface="+mn-lt"/>
                <a:ea typeface="+mn-ea"/>
                <a:cs typeface="+mn-cs"/>
                <a:sym typeface="Helvetica"/>
              </a:defRPr>
            </a:pPr>
            <a:r>
              <a:t>Bipolarzelle</a:t>
            </a:r>
          </a:p>
          <a:p>
            <a:pPr>
              <a:defRPr sz="1400">
                <a:latin typeface="+mn-lt"/>
                <a:ea typeface="+mn-ea"/>
                <a:cs typeface="+mn-cs"/>
                <a:sym typeface="Helvetica"/>
              </a:defRPr>
            </a:pPr>
            <a:r>
              <a:t>     </a:t>
            </a:r>
          </a:p>
        </p:txBody>
      </p:sp>
      <p:sp>
        <p:nvSpPr>
          <p:cNvPr id="299" name="Mark, Connors &amp; Paradiso, 2016, S. 337 (linke Abbildung) und S. 339 (rechte Abbildung)"/>
          <p:cNvSpPr txBox="1"/>
          <p:nvPr/>
        </p:nvSpPr>
        <p:spPr>
          <a:xfrm>
            <a:off x="307233" y="6023390"/>
            <a:ext cx="3968392"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800"/>
            </a:lvl1pPr>
          </a:lstStyle>
          <a:p>
            <a:r>
              <a:rPr>
                <a:latin typeface="+mn-lt"/>
              </a:rPr>
              <a:t>Mark, Connors &amp; Paradiso, 2016, S. 337 (linke Abbildung) und S. 339 (rechte Abbildung)</a:t>
            </a:r>
          </a:p>
        </p:txBody>
      </p:sp>
      <p:sp>
        <p:nvSpPr>
          <p:cNvPr id="300" name="Rechteck"/>
          <p:cNvSpPr/>
          <p:nvPr/>
        </p:nvSpPr>
        <p:spPr>
          <a:xfrm>
            <a:off x="6546" y="2036286"/>
            <a:ext cx="1019937" cy="721160"/>
          </a:xfrm>
          <a:prstGeom prst="rect">
            <a:avLst/>
          </a:prstGeom>
          <a:solidFill>
            <a:schemeClr val="accent3">
              <a:lumOff val="44000"/>
            </a:schemeClr>
          </a:solidFill>
          <a:ln w="12700">
            <a:miter lim="400000"/>
          </a:ln>
        </p:spPr>
        <p:txBody>
          <a:bodyPr lIns="45719" rIns="45719"/>
          <a:lstStyle/>
          <a:p>
            <a:endParaRPr/>
          </a:p>
        </p:txBody>
      </p:sp>
      <p:sp>
        <p:nvSpPr>
          <p:cNvPr id="301" name="Abbildung 2…"/>
          <p:cNvSpPr txBox="1"/>
          <p:nvPr/>
        </p:nvSpPr>
        <p:spPr>
          <a:xfrm>
            <a:off x="321386" y="1594680"/>
            <a:ext cx="1370917"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800" b="1">
                <a:latin typeface="D-DIN"/>
                <a:ea typeface="D-DIN"/>
                <a:cs typeface="D-DIN"/>
                <a:sym typeface="D-DIN"/>
              </a:defRPr>
            </a:pPr>
            <a:r>
              <a:rPr dirty="0" err="1">
                <a:latin typeface="+mn-lt"/>
              </a:rPr>
              <a:t>Abbildung</a:t>
            </a:r>
            <a:r>
              <a:rPr dirty="0">
                <a:latin typeface="+mn-lt"/>
              </a:rPr>
              <a:t> 2</a:t>
            </a:r>
          </a:p>
          <a:p>
            <a:pPr>
              <a:defRPr sz="800">
                <a:latin typeface="D-DIN"/>
                <a:ea typeface="D-DIN"/>
                <a:cs typeface="D-DIN"/>
                <a:sym typeface="D-DIN"/>
              </a:defRPr>
            </a:pPr>
            <a:r>
              <a:rPr dirty="0">
                <a:latin typeface="+mn-lt"/>
              </a:rPr>
              <a:t>Was </a:t>
            </a:r>
            <a:r>
              <a:rPr dirty="0" err="1">
                <a:latin typeface="+mn-lt"/>
              </a:rPr>
              <a:t>ist</a:t>
            </a:r>
            <a:r>
              <a:rPr dirty="0">
                <a:latin typeface="+mn-lt"/>
              </a:rPr>
              <a:t> </a:t>
            </a:r>
            <a:r>
              <a:rPr dirty="0" err="1">
                <a:latin typeface="+mn-lt"/>
              </a:rPr>
              <a:t>ein</a:t>
            </a:r>
            <a:r>
              <a:rPr dirty="0">
                <a:latin typeface="+mn-lt"/>
              </a:rPr>
              <a:t> </a:t>
            </a:r>
            <a:r>
              <a:rPr dirty="0" err="1">
                <a:latin typeface="+mn-lt"/>
              </a:rPr>
              <a:t>rezeptives</a:t>
            </a:r>
            <a:r>
              <a:rPr dirty="0">
                <a:latin typeface="+mn-lt"/>
              </a:rPr>
              <a:t> Feld?</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655EA57-670E-474B-9E9B-BDEDD3511126}"/>
              </a:ext>
            </a:extLst>
          </p:cNvPr>
          <p:cNvSpPr>
            <a:spLocks noGrp="1"/>
          </p:cNvSpPr>
          <p:nvPr>
            <p:ph type="body" idx="1"/>
          </p:nvPr>
        </p:nvSpPr>
        <p:spPr/>
        <p:txBody>
          <a:bodyPr/>
          <a:lstStyle/>
          <a:p>
            <a:endParaRPr lang="en-US"/>
          </a:p>
        </p:txBody>
      </p:sp>
      <p:sp>
        <p:nvSpPr>
          <p:cNvPr id="305" name="Titel 1"/>
          <p:cNvSpPr txBox="1">
            <a:spLocks noGrp="1"/>
          </p:cNvSpPr>
          <p:nvPr>
            <p:ph type="title"/>
          </p:nvPr>
        </p:nvSpPr>
        <p:spPr>
          <a:prstGeom prst="rect">
            <a:avLst/>
          </a:prstGeom>
        </p:spPr>
        <p:txBody>
          <a:bodyPr>
            <a:normAutofit/>
          </a:bodyPr>
          <a:lstStyle/>
          <a:p>
            <a:r>
              <a:t>Wiederholung: rezeptive Felder</a:t>
            </a:r>
          </a:p>
        </p:txBody>
      </p:sp>
      <p:sp>
        <p:nvSpPr>
          <p:cNvPr id="7" name="Text Placeholder 6">
            <a:extLst>
              <a:ext uri="{FF2B5EF4-FFF2-40B4-BE49-F238E27FC236}">
                <a16:creationId xmlns:a16="http://schemas.microsoft.com/office/drawing/2014/main" id="{F075ACD9-BBE3-45DB-BAF7-AD2A40016C5E}"/>
              </a:ext>
            </a:extLst>
          </p:cNvPr>
          <p:cNvSpPr>
            <a:spLocks noGrp="1"/>
          </p:cNvSpPr>
          <p:nvPr>
            <p:ph type="body" idx="10"/>
          </p:nvPr>
        </p:nvSpPr>
        <p:spPr/>
        <p:txBody>
          <a:bodyPr/>
          <a:lstStyle/>
          <a:p>
            <a:endParaRPr lang="en-US"/>
          </a:p>
        </p:txBody>
      </p:sp>
      <p:sp>
        <p:nvSpPr>
          <p:cNvPr id="309" name="Abbildung 3…"/>
          <p:cNvSpPr txBox="1"/>
          <p:nvPr/>
        </p:nvSpPr>
        <p:spPr>
          <a:xfrm>
            <a:off x="571848" y="1264467"/>
            <a:ext cx="3314134"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000" b="1">
                <a:latin typeface="D-DIN"/>
                <a:ea typeface="D-DIN"/>
                <a:cs typeface="D-DIN"/>
                <a:sym typeface="D-DIN"/>
              </a:defRPr>
            </a:pPr>
            <a:r>
              <a:rPr dirty="0" err="1">
                <a:latin typeface="+mn-lt"/>
              </a:rPr>
              <a:t>Abbildung</a:t>
            </a:r>
            <a:r>
              <a:rPr dirty="0">
                <a:latin typeface="+mn-lt"/>
              </a:rPr>
              <a:t> 3</a:t>
            </a:r>
          </a:p>
          <a:p>
            <a:pPr defTabSz="457200">
              <a:defRPr sz="1000">
                <a:latin typeface="D-DIN"/>
                <a:ea typeface="D-DIN"/>
                <a:cs typeface="D-DIN"/>
                <a:sym typeface="D-DIN"/>
              </a:defRPr>
            </a:pPr>
            <a:r>
              <a:rPr dirty="0" err="1">
                <a:latin typeface="+mn-lt"/>
              </a:rPr>
              <a:t>Funktionsweise</a:t>
            </a:r>
            <a:r>
              <a:rPr dirty="0">
                <a:latin typeface="+mn-lt"/>
              </a:rPr>
              <a:t> </a:t>
            </a:r>
            <a:r>
              <a:rPr dirty="0" err="1">
                <a:latin typeface="+mn-lt"/>
              </a:rPr>
              <a:t>einer</a:t>
            </a:r>
            <a:r>
              <a:rPr dirty="0">
                <a:latin typeface="+mn-lt"/>
              </a:rPr>
              <a:t> ON-</a:t>
            </a:r>
            <a:r>
              <a:rPr dirty="0" err="1">
                <a:latin typeface="+mn-lt"/>
              </a:rPr>
              <a:t>Bipolarzelle</a:t>
            </a:r>
            <a:r>
              <a:rPr dirty="0">
                <a:latin typeface="+mn-lt"/>
              </a:rPr>
              <a:t>.</a:t>
            </a:r>
          </a:p>
        </p:txBody>
      </p:sp>
      <p:sp>
        <p:nvSpPr>
          <p:cNvPr id="310" name="Linie"/>
          <p:cNvSpPr/>
          <p:nvPr/>
        </p:nvSpPr>
        <p:spPr>
          <a:xfrm>
            <a:off x="3891205" y="5220386"/>
            <a:ext cx="574929" cy="6158"/>
          </a:xfrm>
          <a:custGeom>
            <a:avLst/>
            <a:gdLst/>
            <a:ahLst/>
            <a:cxnLst>
              <a:cxn ang="0">
                <a:pos x="wd2" y="hd2"/>
              </a:cxn>
              <a:cxn ang="5400000">
                <a:pos x="wd2" y="hd2"/>
              </a:cxn>
              <a:cxn ang="10800000">
                <a:pos x="wd2" y="hd2"/>
              </a:cxn>
              <a:cxn ang="16200000">
                <a:pos x="wd2" y="hd2"/>
              </a:cxn>
            </a:cxnLst>
            <a:rect l="0" t="0" r="r" b="b"/>
            <a:pathLst>
              <a:path w="21600" h="21600" extrusionOk="0">
                <a:moveTo>
                  <a:pt x="0" y="20194"/>
                </a:moveTo>
                <a:lnTo>
                  <a:pt x="2042" y="0"/>
                </a:lnTo>
                <a:lnTo>
                  <a:pt x="2958" y="1594"/>
                </a:lnTo>
                <a:cubicBezTo>
                  <a:pt x="3365" y="4694"/>
                  <a:pt x="3772" y="7794"/>
                  <a:pt x="4179" y="10894"/>
                </a:cubicBezTo>
                <a:cubicBezTo>
                  <a:pt x="4382" y="12444"/>
                  <a:pt x="4586" y="13994"/>
                  <a:pt x="4789" y="15544"/>
                </a:cubicBezTo>
                <a:lnTo>
                  <a:pt x="5400" y="20194"/>
                </a:lnTo>
                <a:lnTo>
                  <a:pt x="6384" y="12084"/>
                </a:lnTo>
                <a:lnTo>
                  <a:pt x="7330" y="21600"/>
                </a:lnTo>
                <a:lnTo>
                  <a:pt x="8100" y="20194"/>
                </a:lnTo>
                <a:lnTo>
                  <a:pt x="9450" y="20194"/>
                </a:lnTo>
                <a:lnTo>
                  <a:pt x="10800" y="20194"/>
                </a:lnTo>
                <a:lnTo>
                  <a:pt x="12150" y="20194"/>
                </a:lnTo>
                <a:lnTo>
                  <a:pt x="13500" y="20194"/>
                </a:lnTo>
                <a:lnTo>
                  <a:pt x="14850" y="20194"/>
                </a:lnTo>
                <a:lnTo>
                  <a:pt x="16179" y="20021"/>
                </a:lnTo>
                <a:lnTo>
                  <a:pt x="17256" y="19165"/>
                </a:lnTo>
                <a:lnTo>
                  <a:pt x="18311" y="17233"/>
                </a:lnTo>
                <a:lnTo>
                  <a:pt x="19321" y="20194"/>
                </a:lnTo>
                <a:lnTo>
                  <a:pt x="21600" y="20194"/>
                </a:lnTo>
              </a:path>
            </a:pathLst>
          </a:custGeom>
          <a:ln w="12700">
            <a:solidFill>
              <a:schemeClr val="accent3">
                <a:lumOff val="11000"/>
              </a:schemeClr>
            </a:solidFill>
          </a:ln>
        </p:spPr>
        <p:txBody>
          <a:bodyPr lIns="45719" rIns="45719"/>
          <a:lstStyle/>
          <a:p>
            <a:endParaRPr>
              <a:latin typeface="+mn-lt"/>
            </a:endParaRPr>
          </a:p>
        </p:txBody>
      </p:sp>
      <p:pic>
        <p:nvPicPr>
          <p:cNvPr id="311" name="Bildschirmfoto 2021-11-15 um 15.28.55.png" descr="Bildschirmfoto 2021-11-15 um 15.28.55.png"/>
          <p:cNvPicPr>
            <a:picLocks noChangeAspect="1"/>
          </p:cNvPicPr>
          <p:nvPr/>
        </p:nvPicPr>
        <p:blipFill>
          <a:blip r:embed="rId3"/>
          <a:srcRect t="4005"/>
          <a:stretch>
            <a:fillRect/>
          </a:stretch>
        </p:blipFill>
        <p:spPr>
          <a:xfrm>
            <a:off x="583232" y="1686000"/>
            <a:ext cx="4505522" cy="4362572"/>
          </a:xfrm>
          <a:prstGeom prst="rect">
            <a:avLst/>
          </a:prstGeom>
          <a:ln w="12700">
            <a:miter lim="400000"/>
          </a:ln>
        </p:spPr>
      </p:pic>
      <p:sp>
        <p:nvSpPr>
          <p:cNvPr id="312" name="Mark, Connors &amp; Paradiso, 2016, S. 340"/>
          <p:cNvSpPr txBox="1"/>
          <p:nvPr/>
        </p:nvSpPr>
        <p:spPr>
          <a:xfrm>
            <a:off x="699689" y="5996288"/>
            <a:ext cx="1849222"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800"/>
            </a:lvl1pPr>
          </a:lstStyle>
          <a:p>
            <a:r>
              <a:rPr>
                <a:latin typeface="+mn-lt"/>
              </a:rPr>
              <a:t>Mark, Connors &amp; Paradiso, 2016, S. 340</a:t>
            </a:r>
          </a:p>
        </p:txBody>
      </p:sp>
      <p:sp>
        <p:nvSpPr>
          <p:cNvPr id="313" name="ON-Bipolarzellen:…"/>
          <p:cNvSpPr txBox="1"/>
          <p:nvPr/>
        </p:nvSpPr>
        <p:spPr>
          <a:xfrm>
            <a:off x="5315723" y="1612687"/>
            <a:ext cx="3183462" cy="420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500" b="1">
                <a:latin typeface="D-DIN"/>
                <a:ea typeface="D-DIN"/>
                <a:cs typeface="D-DIN"/>
                <a:sym typeface="D-DIN"/>
              </a:defRPr>
            </a:pPr>
            <a:r>
              <a:rPr dirty="0">
                <a:latin typeface="Roboto Medium" panose="02000000000000000000" pitchFamily="2" charset="0"/>
                <a:ea typeface="Roboto Medium" panose="02000000000000000000" pitchFamily="2" charset="0"/>
              </a:rPr>
              <a:t>ON-</a:t>
            </a:r>
            <a:r>
              <a:rPr dirty="0" err="1">
                <a:latin typeface="Roboto Medium" panose="02000000000000000000" pitchFamily="2" charset="0"/>
                <a:ea typeface="Roboto Medium" panose="02000000000000000000" pitchFamily="2" charset="0"/>
              </a:rPr>
              <a:t>Bipolarzellen</a:t>
            </a:r>
            <a:r>
              <a:rPr dirty="0">
                <a:latin typeface="Roboto Medium" panose="02000000000000000000" pitchFamily="2" charset="0"/>
                <a:ea typeface="Roboto Medium" panose="02000000000000000000" pitchFamily="2" charset="0"/>
              </a:rPr>
              <a:t>: </a:t>
            </a:r>
          </a:p>
          <a:p>
            <a:pPr>
              <a:defRPr sz="1500">
                <a:latin typeface="D-DIN"/>
                <a:ea typeface="D-DIN"/>
                <a:cs typeface="D-DIN"/>
                <a:sym typeface="D-DIN"/>
              </a:defRPr>
            </a:pPr>
            <a:r>
              <a:rPr dirty="0" err="1">
                <a:latin typeface="+mn-lt"/>
              </a:rPr>
              <a:t>depolariseren</a:t>
            </a:r>
            <a:r>
              <a:rPr dirty="0">
                <a:latin typeface="+mn-lt"/>
              </a:rPr>
              <a:t> und </a:t>
            </a:r>
            <a:r>
              <a:rPr dirty="0" err="1">
                <a:latin typeface="+mn-lt"/>
              </a:rPr>
              <a:t>schütten</a:t>
            </a:r>
            <a:r>
              <a:rPr dirty="0">
                <a:latin typeface="+mn-lt"/>
              </a:rPr>
              <a:t> GLU </a:t>
            </a:r>
            <a:r>
              <a:rPr dirty="0" err="1">
                <a:latin typeface="+mn-lt"/>
              </a:rPr>
              <a:t>aus</a:t>
            </a:r>
            <a:r>
              <a:rPr dirty="0">
                <a:latin typeface="+mn-lt"/>
              </a:rPr>
              <a:t>, </a:t>
            </a:r>
            <a:r>
              <a:rPr dirty="0" err="1">
                <a:latin typeface="+mn-lt"/>
              </a:rPr>
              <a:t>wenn</a:t>
            </a:r>
            <a:r>
              <a:rPr dirty="0">
                <a:latin typeface="+mn-lt"/>
              </a:rPr>
              <a:t> Licht auf das </a:t>
            </a:r>
            <a:r>
              <a:rPr dirty="0" err="1">
                <a:latin typeface="+mn-lt"/>
              </a:rPr>
              <a:t>Zentrum</a:t>
            </a:r>
            <a:r>
              <a:rPr dirty="0">
                <a:latin typeface="+mn-lt"/>
              </a:rPr>
              <a:t> </a:t>
            </a:r>
            <a:r>
              <a:rPr dirty="0" err="1">
                <a:latin typeface="+mn-lt"/>
              </a:rPr>
              <a:t>ihres</a:t>
            </a:r>
            <a:r>
              <a:rPr dirty="0">
                <a:latin typeface="+mn-lt"/>
              </a:rPr>
              <a:t> </a:t>
            </a:r>
            <a:r>
              <a:rPr dirty="0" err="1">
                <a:latin typeface="+mn-lt"/>
              </a:rPr>
              <a:t>rezeptiven</a:t>
            </a:r>
            <a:r>
              <a:rPr dirty="0">
                <a:latin typeface="+mn-lt"/>
              </a:rPr>
              <a:t> </a:t>
            </a:r>
            <a:r>
              <a:rPr dirty="0" err="1">
                <a:latin typeface="+mn-lt"/>
              </a:rPr>
              <a:t>Feldes</a:t>
            </a:r>
            <a:r>
              <a:rPr dirty="0">
                <a:latin typeface="+mn-lt"/>
              </a:rPr>
              <a:t> </a:t>
            </a:r>
            <a:r>
              <a:rPr dirty="0" err="1">
                <a:latin typeface="+mn-lt"/>
              </a:rPr>
              <a:t>fällt</a:t>
            </a:r>
            <a:r>
              <a:rPr dirty="0">
                <a:latin typeface="+mn-lt"/>
              </a:rPr>
              <a:t> (Licht </a:t>
            </a:r>
            <a:r>
              <a:rPr dirty="0" err="1">
                <a:latin typeface="+mn-lt"/>
              </a:rPr>
              <a:t>schaltet</a:t>
            </a:r>
            <a:r>
              <a:rPr dirty="0">
                <a:latin typeface="+mn-lt"/>
              </a:rPr>
              <a:t> </a:t>
            </a:r>
            <a:r>
              <a:rPr dirty="0" err="1">
                <a:latin typeface="+mn-lt"/>
              </a:rPr>
              <a:t>sie</a:t>
            </a:r>
            <a:r>
              <a:rPr dirty="0">
                <a:latin typeface="+mn-lt"/>
              </a:rPr>
              <a:t> quasi an)</a:t>
            </a:r>
          </a:p>
          <a:p>
            <a:pPr>
              <a:defRPr sz="1500">
                <a:latin typeface="D-DIN"/>
                <a:ea typeface="D-DIN"/>
                <a:cs typeface="D-DIN"/>
                <a:sym typeface="D-DIN"/>
              </a:defRPr>
            </a:pPr>
            <a:endParaRPr dirty="0">
              <a:latin typeface="+mn-lt"/>
            </a:endParaRPr>
          </a:p>
          <a:p>
            <a:pPr>
              <a:defRPr sz="1500">
                <a:latin typeface="D-DIN"/>
                <a:ea typeface="D-DIN"/>
                <a:cs typeface="D-DIN"/>
                <a:sym typeface="D-DIN"/>
              </a:defRPr>
            </a:pPr>
            <a:r>
              <a:rPr dirty="0">
                <a:latin typeface="+mn-lt"/>
              </a:rPr>
              <a:t>—&gt; Signal von </a:t>
            </a:r>
            <a:r>
              <a:rPr dirty="0" err="1">
                <a:latin typeface="+mn-lt"/>
              </a:rPr>
              <a:t>Photorezeptoren</a:t>
            </a:r>
            <a:r>
              <a:rPr dirty="0">
                <a:latin typeface="+mn-lt"/>
              </a:rPr>
              <a:t> </a:t>
            </a:r>
            <a:r>
              <a:rPr dirty="0" err="1">
                <a:latin typeface="+mn-lt"/>
              </a:rPr>
              <a:t>wird</a:t>
            </a:r>
            <a:r>
              <a:rPr dirty="0">
                <a:latin typeface="+mn-lt"/>
              </a:rPr>
              <a:t> „</a:t>
            </a:r>
            <a:r>
              <a:rPr dirty="0" err="1">
                <a:latin typeface="+mn-lt"/>
              </a:rPr>
              <a:t>umgekehrt</a:t>
            </a:r>
            <a:r>
              <a:rPr dirty="0">
                <a:latin typeface="+mn-lt"/>
              </a:rPr>
              <a:t>“</a:t>
            </a:r>
          </a:p>
          <a:p>
            <a:pPr>
              <a:defRPr sz="1500">
                <a:latin typeface="D-DIN"/>
                <a:ea typeface="D-DIN"/>
                <a:cs typeface="D-DIN"/>
                <a:sym typeface="D-DIN"/>
              </a:defRPr>
            </a:pPr>
            <a:endParaRPr dirty="0">
              <a:latin typeface="+mn-lt"/>
            </a:endParaRPr>
          </a:p>
          <a:p>
            <a:pPr>
              <a:defRPr sz="1500">
                <a:latin typeface="D-DIN"/>
                <a:ea typeface="D-DIN"/>
                <a:cs typeface="D-DIN"/>
                <a:sym typeface="D-DIN"/>
              </a:defRPr>
            </a:pPr>
            <a:endParaRPr dirty="0">
              <a:latin typeface="+mn-lt"/>
            </a:endParaRPr>
          </a:p>
          <a:p>
            <a:pPr>
              <a:defRPr sz="1500" b="1">
                <a:latin typeface="D-DIN"/>
                <a:ea typeface="D-DIN"/>
                <a:cs typeface="D-DIN"/>
                <a:sym typeface="D-DIN"/>
              </a:defRPr>
            </a:pPr>
            <a:r>
              <a:rPr dirty="0">
                <a:latin typeface="Roboto Medium" panose="02000000000000000000" pitchFamily="2" charset="0"/>
                <a:ea typeface="Roboto Medium" panose="02000000000000000000" pitchFamily="2" charset="0"/>
              </a:rPr>
              <a:t>OFF-</a:t>
            </a:r>
            <a:r>
              <a:rPr dirty="0" err="1">
                <a:latin typeface="Roboto Medium" panose="02000000000000000000" pitchFamily="2" charset="0"/>
                <a:ea typeface="Roboto Medium" panose="02000000000000000000" pitchFamily="2" charset="0"/>
              </a:rPr>
              <a:t>Bipolarzellen</a:t>
            </a:r>
            <a:r>
              <a:rPr dirty="0">
                <a:latin typeface="Roboto Medium" panose="02000000000000000000" pitchFamily="2" charset="0"/>
                <a:ea typeface="Roboto Medium" panose="02000000000000000000" pitchFamily="2" charset="0"/>
              </a:rPr>
              <a:t>:</a:t>
            </a:r>
          </a:p>
          <a:p>
            <a:pPr>
              <a:defRPr sz="1500">
                <a:latin typeface="D-DIN"/>
                <a:ea typeface="D-DIN"/>
                <a:cs typeface="D-DIN"/>
                <a:sym typeface="D-DIN"/>
              </a:defRPr>
            </a:pPr>
            <a:r>
              <a:rPr dirty="0" err="1">
                <a:latin typeface="+mn-lt"/>
              </a:rPr>
              <a:t>hyperpolarisieren</a:t>
            </a:r>
            <a:r>
              <a:rPr dirty="0">
                <a:latin typeface="+mn-lt"/>
              </a:rPr>
              <a:t> und </a:t>
            </a:r>
            <a:r>
              <a:rPr dirty="0" err="1">
                <a:latin typeface="+mn-lt"/>
              </a:rPr>
              <a:t>schütten</a:t>
            </a:r>
            <a:r>
              <a:rPr dirty="0">
                <a:latin typeface="+mn-lt"/>
              </a:rPr>
              <a:t> </a:t>
            </a:r>
            <a:r>
              <a:rPr dirty="0" err="1">
                <a:latin typeface="+mn-lt"/>
              </a:rPr>
              <a:t>kein</a:t>
            </a:r>
            <a:r>
              <a:rPr dirty="0">
                <a:latin typeface="+mn-lt"/>
              </a:rPr>
              <a:t> GLU </a:t>
            </a:r>
            <a:r>
              <a:rPr dirty="0" err="1">
                <a:latin typeface="+mn-lt"/>
              </a:rPr>
              <a:t>aus</a:t>
            </a:r>
            <a:r>
              <a:rPr dirty="0">
                <a:latin typeface="+mn-lt"/>
              </a:rPr>
              <a:t>, </a:t>
            </a:r>
            <a:r>
              <a:rPr dirty="0" err="1">
                <a:latin typeface="+mn-lt"/>
              </a:rPr>
              <a:t>wenn</a:t>
            </a:r>
            <a:r>
              <a:rPr dirty="0">
                <a:latin typeface="+mn-lt"/>
              </a:rPr>
              <a:t> Licht auf das </a:t>
            </a:r>
            <a:r>
              <a:rPr dirty="0" err="1">
                <a:latin typeface="+mn-lt"/>
              </a:rPr>
              <a:t>Zentrum</a:t>
            </a:r>
            <a:r>
              <a:rPr dirty="0">
                <a:latin typeface="+mn-lt"/>
              </a:rPr>
              <a:t> </a:t>
            </a:r>
            <a:r>
              <a:rPr dirty="0" err="1">
                <a:latin typeface="+mn-lt"/>
              </a:rPr>
              <a:t>ihres</a:t>
            </a:r>
            <a:r>
              <a:rPr dirty="0">
                <a:latin typeface="+mn-lt"/>
              </a:rPr>
              <a:t> </a:t>
            </a:r>
            <a:r>
              <a:rPr dirty="0" err="1">
                <a:latin typeface="+mn-lt"/>
              </a:rPr>
              <a:t>rezeptiven</a:t>
            </a:r>
            <a:r>
              <a:rPr dirty="0">
                <a:latin typeface="+mn-lt"/>
              </a:rPr>
              <a:t> Feld </a:t>
            </a:r>
            <a:r>
              <a:rPr dirty="0" err="1">
                <a:latin typeface="+mn-lt"/>
              </a:rPr>
              <a:t>fällt</a:t>
            </a:r>
            <a:r>
              <a:rPr dirty="0">
                <a:latin typeface="+mn-lt"/>
              </a:rPr>
              <a:t> (Licht </a:t>
            </a:r>
            <a:r>
              <a:rPr dirty="0" err="1">
                <a:latin typeface="+mn-lt"/>
              </a:rPr>
              <a:t>schaltet</a:t>
            </a:r>
            <a:r>
              <a:rPr dirty="0">
                <a:latin typeface="+mn-lt"/>
              </a:rPr>
              <a:t> </a:t>
            </a:r>
            <a:r>
              <a:rPr dirty="0" err="1">
                <a:latin typeface="+mn-lt"/>
              </a:rPr>
              <a:t>sie</a:t>
            </a:r>
            <a:r>
              <a:rPr dirty="0">
                <a:latin typeface="+mn-lt"/>
              </a:rPr>
              <a:t> quasi </a:t>
            </a:r>
            <a:r>
              <a:rPr dirty="0" err="1">
                <a:latin typeface="+mn-lt"/>
              </a:rPr>
              <a:t>aus</a:t>
            </a:r>
            <a:r>
              <a:rPr dirty="0">
                <a:latin typeface="+mn-lt"/>
              </a:rPr>
              <a:t>)</a:t>
            </a:r>
          </a:p>
          <a:p>
            <a:pPr>
              <a:defRPr sz="1500">
                <a:latin typeface="D-DIN"/>
                <a:ea typeface="D-DIN"/>
                <a:cs typeface="D-DIN"/>
                <a:sym typeface="D-DIN"/>
              </a:defRPr>
            </a:pPr>
            <a:endParaRPr dirty="0">
              <a:latin typeface="+mn-lt"/>
            </a:endParaRPr>
          </a:p>
          <a:p>
            <a:pPr>
              <a:defRPr sz="1500">
                <a:latin typeface="D-DIN"/>
                <a:ea typeface="D-DIN"/>
                <a:cs typeface="D-DIN"/>
                <a:sym typeface="D-DIN"/>
              </a:defRPr>
            </a:pPr>
            <a:r>
              <a:rPr dirty="0">
                <a:latin typeface="+mn-lt"/>
              </a:rPr>
              <a:t>—&gt; Signal von </a:t>
            </a:r>
            <a:r>
              <a:rPr dirty="0" err="1">
                <a:latin typeface="+mn-lt"/>
              </a:rPr>
              <a:t>Photorezeptoren</a:t>
            </a:r>
            <a:r>
              <a:rPr dirty="0">
                <a:latin typeface="+mn-lt"/>
              </a:rPr>
              <a:t> </a:t>
            </a:r>
            <a:r>
              <a:rPr dirty="0" err="1">
                <a:latin typeface="+mn-lt"/>
              </a:rPr>
              <a:t>wird</a:t>
            </a:r>
            <a:r>
              <a:rPr dirty="0">
                <a:latin typeface="+mn-lt"/>
              </a:rPr>
              <a:t> 1:1 </a:t>
            </a:r>
            <a:r>
              <a:rPr dirty="0" err="1">
                <a:latin typeface="+mn-lt"/>
              </a:rPr>
              <a:t>weitergegeben</a:t>
            </a:r>
            <a:r>
              <a:rPr dirty="0">
                <a:latin typeface="+mn-lt"/>
              </a:rPr>
              <a:t>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itel 1"/>
          <p:cNvSpPr txBox="1">
            <a:spLocks noGrp="1"/>
          </p:cNvSpPr>
          <p:nvPr>
            <p:ph type="title"/>
          </p:nvPr>
        </p:nvSpPr>
        <p:spPr>
          <a:prstGeom prst="rect">
            <a:avLst/>
          </a:prstGeom>
        </p:spPr>
        <p:txBody>
          <a:bodyPr>
            <a:normAutofit/>
          </a:bodyPr>
          <a:lstStyle/>
          <a:p>
            <a:r>
              <a:t>Wiederholung: rezeptive Felder</a:t>
            </a:r>
          </a:p>
        </p:txBody>
      </p:sp>
      <p:sp>
        <p:nvSpPr>
          <p:cNvPr id="321" name="Abbildung 4…"/>
          <p:cNvSpPr txBox="1"/>
          <p:nvPr/>
        </p:nvSpPr>
        <p:spPr>
          <a:xfrm>
            <a:off x="636671" y="1539966"/>
            <a:ext cx="5669119"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000" b="1">
                <a:latin typeface="D-DIN"/>
                <a:ea typeface="D-DIN"/>
                <a:cs typeface="D-DIN"/>
                <a:sym typeface="D-DIN"/>
              </a:defRPr>
            </a:pPr>
            <a:r>
              <a:rPr dirty="0" err="1">
                <a:latin typeface="Segoe UI" panose="020B0502040204020203" pitchFamily="34" charset="0"/>
                <a:cs typeface="Segoe UI" panose="020B0502040204020203" pitchFamily="34" charset="0"/>
              </a:rPr>
              <a:t>Abbildung</a:t>
            </a:r>
            <a:r>
              <a:rPr dirty="0">
                <a:latin typeface="Segoe UI" panose="020B0502040204020203" pitchFamily="34" charset="0"/>
                <a:cs typeface="Segoe UI" panose="020B0502040204020203" pitchFamily="34" charset="0"/>
              </a:rPr>
              <a:t> 4</a:t>
            </a:r>
          </a:p>
          <a:p>
            <a:pPr defTabSz="457200">
              <a:defRPr sz="1000">
                <a:latin typeface="D-DIN"/>
                <a:ea typeface="D-DIN"/>
                <a:cs typeface="D-DIN"/>
                <a:sym typeface="D-DIN"/>
              </a:defRPr>
            </a:pPr>
            <a:r>
              <a:rPr dirty="0" err="1">
                <a:latin typeface="Segoe UI" panose="020B0502040204020203" pitchFamily="34" charset="0"/>
                <a:cs typeface="Segoe UI" panose="020B0502040204020203" pitchFamily="34" charset="0"/>
              </a:rPr>
              <a:t>Funktionsweise</a:t>
            </a:r>
            <a:r>
              <a:rPr dirty="0">
                <a:latin typeface="Segoe UI" panose="020B0502040204020203" pitchFamily="34" charset="0"/>
                <a:cs typeface="Segoe UI" panose="020B0502040204020203" pitchFamily="34" charset="0"/>
              </a:rPr>
              <a:t> von </a:t>
            </a:r>
            <a:r>
              <a:rPr dirty="0" err="1">
                <a:latin typeface="Segoe UI" panose="020B0502040204020203" pitchFamily="34" charset="0"/>
                <a:cs typeface="Segoe UI" panose="020B0502040204020203" pitchFamily="34" charset="0"/>
              </a:rPr>
              <a:t>Ganglienzellen</a:t>
            </a:r>
            <a:r>
              <a:rPr dirty="0">
                <a:latin typeface="Segoe UI" panose="020B0502040204020203" pitchFamily="34" charset="0"/>
                <a:cs typeface="Segoe UI" panose="020B0502040204020203" pitchFamily="34" charset="0"/>
              </a:rPr>
              <a:t> am </a:t>
            </a:r>
            <a:r>
              <a:rPr dirty="0" err="1">
                <a:latin typeface="Segoe UI" panose="020B0502040204020203" pitchFamily="34" charset="0"/>
                <a:cs typeface="Segoe UI" panose="020B0502040204020203" pitchFamily="34" charset="0"/>
              </a:rPr>
              <a:t>Beispiel</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einer</a:t>
            </a:r>
            <a:r>
              <a:rPr dirty="0">
                <a:latin typeface="Segoe UI" panose="020B0502040204020203" pitchFamily="34" charset="0"/>
                <a:cs typeface="Segoe UI" panose="020B0502040204020203" pitchFamily="34" charset="0"/>
              </a:rPr>
              <a:t> OFF-</a:t>
            </a:r>
            <a:r>
              <a:rPr dirty="0" err="1">
                <a:latin typeface="Segoe UI" panose="020B0502040204020203" pitchFamily="34" charset="0"/>
                <a:cs typeface="Segoe UI" panose="020B0502040204020203" pitchFamily="34" charset="0"/>
              </a:rPr>
              <a:t>Zentrum</a:t>
            </a:r>
            <a:r>
              <a:rPr dirty="0">
                <a:latin typeface="Segoe UI" panose="020B0502040204020203" pitchFamily="34" charset="0"/>
                <a:cs typeface="Segoe UI" panose="020B0502040204020203" pitchFamily="34" charset="0"/>
              </a:rPr>
              <a:t>-</a:t>
            </a:r>
            <a:r>
              <a:rPr dirty="0" err="1">
                <a:latin typeface="Segoe UI" panose="020B0502040204020203" pitchFamily="34" charset="0"/>
                <a:cs typeface="Segoe UI" panose="020B0502040204020203" pitchFamily="34" charset="0"/>
              </a:rPr>
              <a:t>Ganglienzelle</a:t>
            </a:r>
            <a:endParaRPr dirty="0">
              <a:latin typeface="Segoe UI" panose="020B0502040204020203" pitchFamily="34" charset="0"/>
              <a:cs typeface="Segoe UI" panose="020B0502040204020203" pitchFamily="34" charset="0"/>
            </a:endParaRPr>
          </a:p>
        </p:txBody>
      </p:sp>
      <p:pic>
        <p:nvPicPr>
          <p:cNvPr id="322" name="Bildschirmfoto 2021-11-15 um 15.33.51.png" descr="Bildschirmfoto 2021-11-15 um 15.33.51.png"/>
          <p:cNvPicPr>
            <a:picLocks noChangeAspect="1"/>
          </p:cNvPicPr>
          <p:nvPr/>
        </p:nvPicPr>
        <p:blipFill>
          <a:blip r:embed="rId3"/>
          <a:stretch>
            <a:fillRect/>
          </a:stretch>
        </p:blipFill>
        <p:spPr>
          <a:xfrm>
            <a:off x="576082" y="1979463"/>
            <a:ext cx="7265653" cy="3041179"/>
          </a:xfrm>
          <a:prstGeom prst="rect">
            <a:avLst/>
          </a:prstGeom>
          <a:ln w="12700">
            <a:miter lim="400000"/>
          </a:ln>
        </p:spPr>
      </p:pic>
      <p:sp>
        <p:nvSpPr>
          <p:cNvPr id="323" name="Mark, Connors &amp; Paradiso, 2016, S. 340"/>
          <p:cNvSpPr txBox="1"/>
          <p:nvPr/>
        </p:nvSpPr>
        <p:spPr>
          <a:xfrm>
            <a:off x="757172" y="5401943"/>
            <a:ext cx="188448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800"/>
            </a:lvl1pPr>
          </a:lstStyle>
          <a:p>
            <a:r>
              <a:rPr>
                <a:latin typeface="Segoe UI" panose="020B0502040204020203" pitchFamily="34" charset="0"/>
                <a:cs typeface="Segoe UI" panose="020B0502040204020203" pitchFamily="34" charset="0"/>
              </a:rPr>
              <a:t>Mark, Connors &amp; Paradiso, 2016, S. 340</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7" name="Bildschirmfoto 2021-05-18 um 12.22.44.png" descr="Bildschirmfoto 2021-05-18 um 12.22.44.png"/>
          <p:cNvPicPr>
            <a:picLocks noChangeAspect="1"/>
          </p:cNvPicPr>
          <p:nvPr/>
        </p:nvPicPr>
        <p:blipFill>
          <a:blip r:embed="rId3"/>
          <a:srcRect r="26103"/>
          <a:stretch>
            <a:fillRect/>
          </a:stretch>
        </p:blipFill>
        <p:spPr>
          <a:xfrm>
            <a:off x="455852" y="1701325"/>
            <a:ext cx="2821342" cy="4127076"/>
          </a:xfrm>
          <a:prstGeom prst="rect">
            <a:avLst/>
          </a:prstGeom>
          <a:ln w="12700">
            <a:miter lim="400000"/>
          </a:ln>
        </p:spPr>
      </p:pic>
      <p:sp>
        <p:nvSpPr>
          <p:cNvPr id="328" name="Abbildung 5…"/>
          <p:cNvSpPr txBox="1"/>
          <p:nvPr/>
        </p:nvSpPr>
        <p:spPr>
          <a:xfrm>
            <a:off x="480326" y="1220634"/>
            <a:ext cx="2774127"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000" b="1">
                <a:latin typeface="D-DIN"/>
                <a:ea typeface="D-DIN"/>
                <a:cs typeface="D-DIN"/>
                <a:sym typeface="D-DIN"/>
              </a:defRPr>
            </a:pPr>
            <a:r>
              <a:rPr dirty="0" err="1"/>
              <a:t>Abbildung</a:t>
            </a:r>
            <a:r>
              <a:rPr dirty="0"/>
              <a:t> 5</a:t>
            </a:r>
          </a:p>
          <a:p>
            <a:pPr defTabSz="457200">
              <a:defRPr sz="1000">
                <a:latin typeface="D-DIN"/>
                <a:ea typeface="D-DIN"/>
                <a:cs typeface="D-DIN"/>
                <a:sym typeface="D-DIN"/>
              </a:defRPr>
            </a:pPr>
            <a:r>
              <a:rPr dirty="0"/>
              <a:t>Aufbau der Retina. Z = </a:t>
            </a:r>
            <a:r>
              <a:rPr dirty="0" err="1"/>
              <a:t>Zapfen</a:t>
            </a:r>
            <a:r>
              <a:rPr dirty="0"/>
              <a:t>, S = </a:t>
            </a:r>
            <a:r>
              <a:rPr dirty="0" err="1"/>
              <a:t>Stäbchen</a:t>
            </a:r>
            <a:r>
              <a:rPr dirty="0"/>
              <a:t>, B = </a:t>
            </a:r>
            <a:r>
              <a:rPr dirty="0" err="1"/>
              <a:t>Bipolarzellen</a:t>
            </a:r>
            <a:r>
              <a:rPr dirty="0"/>
              <a:t>, G = </a:t>
            </a:r>
            <a:r>
              <a:rPr dirty="0" err="1"/>
              <a:t>Ganglienzellen</a:t>
            </a:r>
            <a:r>
              <a:rPr dirty="0"/>
              <a:t>.</a:t>
            </a:r>
          </a:p>
        </p:txBody>
      </p:sp>
      <p:sp>
        <p:nvSpPr>
          <p:cNvPr id="333" name="Arten von retinalen Ganglienzellen…"/>
          <p:cNvSpPr txBox="1"/>
          <p:nvPr/>
        </p:nvSpPr>
        <p:spPr>
          <a:xfrm>
            <a:off x="3928597" y="1353921"/>
            <a:ext cx="4138110" cy="45982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ct val="110000"/>
              </a:lnSpc>
              <a:spcBef>
                <a:spcPts val="100"/>
              </a:spcBef>
              <a:defRPr sz="1900" b="1"/>
            </a:pPr>
            <a:r>
              <a:rPr dirty="0" err="1">
                <a:latin typeface="Segoe UI" panose="020B0502040204020203" pitchFamily="34" charset="0"/>
                <a:cs typeface="Segoe UI" panose="020B0502040204020203" pitchFamily="34" charset="0"/>
              </a:rPr>
              <a:t>Arten</a:t>
            </a:r>
            <a:r>
              <a:rPr dirty="0">
                <a:latin typeface="Segoe UI" panose="020B0502040204020203" pitchFamily="34" charset="0"/>
                <a:cs typeface="Segoe UI" panose="020B0502040204020203" pitchFamily="34" charset="0"/>
              </a:rPr>
              <a:t> von </a:t>
            </a:r>
            <a:r>
              <a:rPr dirty="0" err="1">
                <a:latin typeface="Segoe UI" panose="020B0502040204020203" pitchFamily="34" charset="0"/>
                <a:cs typeface="Segoe UI" panose="020B0502040204020203" pitchFamily="34" charset="0"/>
              </a:rPr>
              <a:t>retinalen</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Ganglienzellen</a:t>
            </a:r>
            <a:endParaRPr dirty="0">
              <a:latin typeface="Segoe UI" panose="020B0502040204020203" pitchFamily="34" charset="0"/>
              <a:cs typeface="Segoe UI" panose="020B0502040204020203" pitchFamily="34" charset="0"/>
            </a:endParaRPr>
          </a:p>
          <a:p>
            <a:pPr>
              <a:lnSpc>
                <a:spcPct val="110000"/>
              </a:lnSpc>
              <a:spcBef>
                <a:spcPts val="100"/>
              </a:spcBef>
              <a:defRPr sz="1700" b="1"/>
            </a:pPr>
            <a:endParaRPr dirty="0">
              <a:latin typeface="Segoe UI" panose="020B0502040204020203" pitchFamily="34" charset="0"/>
              <a:cs typeface="Segoe UI" panose="020B0502040204020203" pitchFamily="34" charset="0"/>
            </a:endParaRPr>
          </a:p>
          <a:p>
            <a:pPr>
              <a:lnSpc>
                <a:spcPct val="110000"/>
              </a:lnSpc>
              <a:spcBef>
                <a:spcPts val="100"/>
              </a:spcBef>
              <a:defRPr sz="1700" b="1"/>
            </a:pPr>
            <a:r>
              <a:rPr dirty="0" err="1">
                <a:latin typeface="Segoe UI" panose="020B0502040204020203" pitchFamily="34" charset="0"/>
                <a:cs typeface="Segoe UI" panose="020B0502040204020203" pitchFamily="34" charset="0"/>
              </a:rPr>
              <a:t>Parvozelluläres</a:t>
            </a:r>
            <a:r>
              <a:rPr dirty="0">
                <a:latin typeface="Segoe UI" panose="020B0502040204020203" pitchFamily="34" charset="0"/>
                <a:cs typeface="Segoe UI" panose="020B0502040204020203" pitchFamily="34" charset="0"/>
              </a:rPr>
              <a:t> System (P-System):</a:t>
            </a:r>
          </a:p>
          <a:p>
            <a:pPr marL="170447" indent="-170447">
              <a:lnSpc>
                <a:spcPct val="110000"/>
              </a:lnSpc>
              <a:spcBef>
                <a:spcPts val="100"/>
              </a:spcBef>
              <a:buSzPct val="100000"/>
              <a:buChar char="•"/>
              <a:defRPr sz="1500"/>
            </a:pPr>
            <a:r>
              <a:rPr dirty="0" err="1">
                <a:latin typeface="Segoe UI" panose="020B0502040204020203" pitchFamily="34" charset="0"/>
                <a:cs typeface="Segoe UI" panose="020B0502040204020203" pitchFamily="34" charset="0"/>
              </a:rPr>
              <a:t>kleine</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Zellkörper</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kleine</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rezeptive</a:t>
            </a:r>
            <a:r>
              <a:rPr dirty="0">
                <a:latin typeface="Segoe UI" panose="020B0502040204020203" pitchFamily="34" charset="0"/>
                <a:cs typeface="Segoe UI" panose="020B0502040204020203" pitchFamily="34" charset="0"/>
              </a:rPr>
              <a:t> Felder</a:t>
            </a:r>
          </a:p>
          <a:p>
            <a:pPr marL="170447" indent="-170447">
              <a:lnSpc>
                <a:spcPct val="110000"/>
              </a:lnSpc>
              <a:spcBef>
                <a:spcPts val="100"/>
              </a:spcBef>
              <a:buSzPct val="100000"/>
              <a:buChar char="•"/>
              <a:defRPr sz="1500"/>
            </a:pPr>
            <a:r>
              <a:rPr dirty="0" err="1">
                <a:latin typeface="Segoe UI" panose="020B0502040204020203" pitchFamily="34" charset="0"/>
                <a:cs typeface="Segoe UI" panose="020B0502040204020203" pitchFamily="34" charset="0"/>
              </a:rPr>
              <a:t>umfasst</a:t>
            </a:r>
            <a:r>
              <a:rPr dirty="0">
                <a:latin typeface="Segoe UI" panose="020B0502040204020203" pitchFamily="34" charset="0"/>
                <a:cs typeface="Segoe UI" panose="020B0502040204020203" pitchFamily="34" charset="0"/>
              </a:rPr>
              <a:t> 90% der </a:t>
            </a:r>
            <a:r>
              <a:rPr dirty="0" err="1">
                <a:latin typeface="Segoe UI" panose="020B0502040204020203" pitchFamily="34" charset="0"/>
                <a:cs typeface="Segoe UI" panose="020B0502040204020203" pitchFamily="34" charset="0"/>
              </a:rPr>
              <a:t>retinalen</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Ganglienzellen</a:t>
            </a:r>
            <a:endParaRPr dirty="0">
              <a:latin typeface="Segoe UI" panose="020B0502040204020203" pitchFamily="34" charset="0"/>
              <a:cs typeface="Segoe UI" panose="020B0502040204020203" pitchFamily="34" charset="0"/>
            </a:endParaRPr>
          </a:p>
          <a:p>
            <a:pPr marL="170447" indent="-170447">
              <a:lnSpc>
                <a:spcPct val="110000"/>
              </a:lnSpc>
              <a:spcBef>
                <a:spcPts val="100"/>
              </a:spcBef>
              <a:buSzPct val="100000"/>
              <a:buChar char="•"/>
              <a:defRPr sz="1500"/>
            </a:pPr>
            <a:r>
              <a:rPr dirty="0">
                <a:latin typeface="Segoe UI" panose="020B0502040204020203" pitchFamily="34" charset="0"/>
                <a:cs typeface="Segoe UI" panose="020B0502040204020203" pitchFamily="34" charset="0"/>
              </a:rPr>
              <a:t>Input von </a:t>
            </a:r>
            <a:r>
              <a:rPr b="1" dirty="0">
                <a:latin typeface="Segoe UI" panose="020B0502040204020203" pitchFamily="34" charset="0"/>
                <a:cs typeface="Segoe UI" panose="020B0502040204020203" pitchFamily="34" charset="0"/>
              </a:rPr>
              <a:t>Rot- &amp; </a:t>
            </a:r>
            <a:r>
              <a:rPr b="1" dirty="0" err="1">
                <a:latin typeface="Segoe UI" panose="020B0502040204020203" pitchFamily="34" charset="0"/>
                <a:cs typeface="Segoe UI" panose="020B0502040204020203" pitchFamily="34" charset="0"/>
              </a:rPr>
              <a:t>Grün-Zapfen</a:t>
            </a:r>
            <a:endParaRPr b="1" dirty="0">
              <a:latin typeface="Segoe UI" panose="020B0502040204020203" pitchFamily="34" charset="0"/>
              <a:cs typeface="Segoe UI" panose="020B0502040204020203" pitchFamily="34" charset="0"/>
            </a:endParaRPr>
          </a:p>
          <a:p>
            <a:pPr marL="170447" indent="-170447">
              <a:lnSpc>
                <a:spcPct val="110000"/>
              </a:lnSpc>
              <a:spcBef>
                <a:spcPts val="100"/>
              </a:spcBef>
              <a:buSzPct val="100000"/>
              <a:buChar char="•"/>
              <a:defRPr sz="1500"/>
            </a:pPr>
            <a:r>
              <a:rPr dirty="0">
                <a:latin typeface="Segoe UI" panose="020B0502040204020203" pitchFamily="34" charset="0"/>
                <a:cs typeface="Segoe UI" panose="020B0502040204020203" pitchFamily="34" charset="0"/>
              </a:rPr>
              <a:t>Muster- und </a:t>
            </a:r>
            <a:r>
              <a:rPr dirty="0" err="1">
                <a:latin typeface="Segoe UI" panose="020B0502040204020203" pitchFamily="34" charset="0"/>
                <a:cs typeface="Segoe UI" panose="020B0502040204020203" pitchFamily="34" charset="0"/>
              </a:rPr>
              <a:t>Farberkennung</a:t>
            </a:r>
            <a:endParaRPr dirty="0">
              <a:latin typeface="Segoe UI" panose="020B0502040204020203" pitchFamily="34" charset="0"/>
              <a:cs typeface="Segoe UI" panose="020B0502040204020203" pitchFamily="34" charset="0"/>
            </a:endParaRPr>
          </a:p>
          <a:p>
            <a:pPr>
              <a:lnSpc>
                <a:spcPct val="110000"/>
              </a:lnSpc>
              <a:spcBef>
                <a:spcPts val="100"/>
              </a:spcBef>
              <a:defRPr sz="1700"/>
            </a:pPr>
            <a:endParaRPr dirty="0">
              <a:latin typeface="Segoe UI" panose="020B0502040204020203" pitchFamily="34" charset="0"/>
              <a:cs typeface="Segoe UI" panose="020B0502040204020203" pitchFamily="34" charset="0"/>
            </a:endParaRPr>
          </a:p>
          <a:p>
            <a:pPr>
              <a:lnSpc>
                <a:spcPct val="110000"/>
              </a:lnSpc>
              <a:spcBef>
                <a:spcPts val="100"/>
              </a:spcBef>
              <a:defRPr sz="1700" b="1"/>
            </a:pPr>
            <a:r>
              <a:rPr dirty="0" err="1">
                <a:latin typeface="Segoe UI" panose="020B0502040204020203" pitchFamily="34" charset="0"/>
                <a:cs typeface="Segoe UI" panose="020B0502040204020203" pitchFamily="34" charset="0"/>
              </a:rPr>
              <a:t>Magnozelluläres</a:t>
            </a:r>
            <a:r>
              <a:rPr dirty="0">
                <a:latin typeface="Segoe UI" panose="020B0502040204020203" pitchFamily="34" charset="0"/>
                <a:cs typeface="Segoe UI" panose="020B0502040204020203" pitchFamily="34" charset="0"/>
              </a:rPr>
              <a:t> System (M-System):</a:t>
            </a:r>
          </a:p>
          <a:p>
            <a:pPr marL="170447" indent="-170447">
              <a:lnSpc>
                <a:spcPct val="110000"/>
              </a:lnSpc>
              <a:spcBef>
                <a:spcPts val="100"/>
              </a:spcBef>
              <a:buSzPct val="100000"/>
              <a:buChar char="•"/>
              <a:defRPr sz="1500"/>
            </a:pPr>
            <a:r>
              <a:rPr dirty="0" err="1">
                <a:latin typeface="Segoe UI" panose="020B0502040204020203" pitchFamily="34" charset="0"/>
                <a:cs typeface="Segoe UI" panose="020B0502040204020203" pitchFamily="34" charset="0"/>
              </a:rPr>
              <a:t>große</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Zellkörper</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große</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rezeptive</a:t>
            </a:r>
            <a:r>
              <a:rPr dirty="0">
                <a:latin typeface="Segoe UI" panose="020B0502040204020203" pitchFamily="34" charset="0"/>
                <a:cs typeface="Segoe UI" panose="020B0502040204020203" pitchFamily="34" charset="0"/>
              </a:rPr>
              <a:t> Felder</a:t>
            </a:r>
          </a:p>
          <a:p>
            <a:pPr marL="170447" indent="-170447">
              <a:lnSpc>
                <a:spcPct val="110000"/>
              </a:lnSpc>
              <a:spcBef>
                <a:spcPts val="100"/>
              </a:spcBef>
              <a:buSzPct val="100000"/>
              <a:buChar char="•"/>
              <a:defRPr sz="1500"/>
            </a:pPr>
            <a:r>
              <a:rPr dirty="0">
                <a:latin typeface="Segoe UI" panose="020B0502040204020203" pitchFamily="34" charset="0"/>
                <a:cs typeface="Segoe UI" panose="020B0502040204020203" pitchFamily="34" charset="0"/>
              </a:rPr>
              <a:t>Input von </a:t>
            </a:r>
            <a:r>
              <a:rPr b="1" dirty="0" err="1">
                <a:latin typeface="Segoe UI" panose="020B0502040204020203" pitchFamily="34" charset="0"/>
                <a:cs typeface="Segoe UI" panose="020B0502040204020203" pitchFamily="34" charset="0"/>
              </a:rPr>
              <a:t>Stäbchen</a:t>
            </a:r>
            <a:endParaRPr b="1" dirty="0">
              <a:latin typeface="Segoe UI" panose="020B0502040204020203" pitchFamily="34" charset="0"/>
              <a:cs typeface="Segoe UI" panose="020B0502040204020203" pitchFamily="34" charset="0"/>
            </a:endParaRPr>
          </a:p>
          <a:p>
            <a:pPr marL="170447" indent="-170447">
              <a:lnSpc>
                <a:spcPct val="110000"/>
              </a:lnSpc>
              <a:spcBef>
                <a:spcPts val="100"/>
              </a:spcBef>
              <a:buSzPct val="100000"/>
              <a:buChar char="•"/>
              <a:defRPr sz="1500"/>
            </a:pPr>
            <a:r>
              <a:rPr dirty="0" err="1">
                <a:latin typeface="Segoe UI" panose="020B0502040204020203" pitchFamily="34" charset="0"/>
                <a:cs typeface="Segoe UI" panose="020B0502040204020203" pitchFamily="34" charset="0"/>
              </a:rPr>
              <a:t>Kontrast</a:t>
            </a:r>
            <a:r>
              <a:rPr dirty="0">
                <a:latin typeface="Segoe UI" panose="020B0502040204020203" pitchFamily="34" charset="0"/>
                <a:cs typeface="Segoe UI" panose="020B0502040204020203" pitchFamily="34" charset="0"/>
              </a:rPr>
              <a:t>- und </a:t>
            </a:r>
            <a:r>
              <a:rPr dirty="0" err="1">
                <a:latin typeface="Segoe UI" panose="020B0502040204020203" pitchFamily="34" charset="0"/>
                <a:cs typeface="Segoe UI" panose="020B0502040204020203" pitchFamily="34" charset="0"/>
              </a:rPr>
              <a:t>Bewegungswahrnehmung</a:t>
            </a:r>
            <a:endParaRPr dirty="0">
              <a:latin typeface="Segoe UI" panose="020B0502040204020203" pitchFamily="34" charset="0"/>
              <a:cs typeface="Segoe UI" panose="020B0502040204020203" pitchFamily="34" charset="0"/>
            </a:endParaRPr>
          </a:p>
          <a:p>
            <a:pPr>
              <a:lnSpc>
                <a:spcPct val="110000"/>
              </a:lnSpc>
              <a:spcBef>
                <a:spcPts val="100"/>
              </a:spcBef>
              <a:defRPr sz="1700"/>
            </a:pPr>
            <a:endParaRPr dirty="0">
              <a:latin typeface="Segoe UI" panose="020B0502040204020203" pitchFamily="34" charset="0"/>
              <a:cs typeface="Segoe UI" panose="020B0502040204020203" pitchFamily="34" charset="0"/>
            </a:endParaRPr>
          </a:p>
          <a:p>
            <a:pPr>
              <a:lnSpc>
                <a:spcPct val="110000"/>
              </a:lnSpc>
              <a:spcBef>
                <a:spcPts val="100"/>
              </a:spcBef>
              <a:defRPr sz="1700" b="1"/>
            </a:pPr>
            <a:r>
              <a:rPr dirty="0" err="1">
                <a:latin typeface="Segoe UI" panose="020B0502040204020203" pitchFamily="34" charset="0"/>
                <a:cs typeface="Segoe UI" panose="020B0502040204020203" pitchFamily="34" charset="0"/>
              </a:rPr>
              <a:t>Koniozelluläres</a:t>
            </a:r>
            <a:r>
              <a:rPr dirty="0">
                <a:latin typeface="Segoe UI" panose="020B0502040204020203" pitchFamily="34" charset="0"/>
                <a:cs typeface="Segoe UI" panose="020B0502040204020203" pitchFamily="34" charset="0"/>
              </a:rPr>
              <a:t> System (K-System):</a:t>
            </a:r>
          </a:p>
          <a:p>
            <a:pPr marL="170447" indent="-170447">
              <a:lnSpc>
                <a:spcPct val="110000"/>
              </a:lnSpc>
              <a:spcBef>
                <a:spcPts val="100"/>
              </a:spcBef>
              <a:buSzPct val="100000"/>
              <a:buChar char="•"/>
              <a:defRPr sz="1500"/>
            </a:pPr>
            <a:r>
              <a:rPr dirty="0" err="1">
                <a:latin typeface="Segoe UI" panose="020B0502040204020203" pitchFamily="34" charset="0"/>
                <a:cs typeface="Segoe UI" panose="020B0502040204020203" pitchFamily="34" charset="0"/>
              </a:rPr>
              <a:t>kleine</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Zellkörper</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große</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Dendritenbäume</a:t>
            </a:r>
            <a:endParaRPr dirty="0">
              <a:latin typeface="Segoe UI" panose="020B0502040204020203" pitchFamily="34" charset="0"/>
              <a:cs typeface="Segoe UI" panose="020B0502040204020203" pitchFamily="34" charset="0"/>
            </a:endParaRPr>
          </a:p>
          <a:p>
            <a:pPr marL="170447" indent="-170447">
              <a:lnSpc>
                <a:spcPct val="110000"/>
              </a:lnSpc>
              <a:spcBef>
                <a:spcPts val="100"/>
              </a:spcBef>
              <a:buSzPct val="100000"/>
              <a:buChar char="•"/>
              <a:defRPr sz="1500"/>
            </a:pPr>
            <a:r>
              <a:rPr dirty="0">
                <a:latin typeface="Segoe UI" panose="020B0502040204020203" pitchFamily="34" charset="0"/>
                <a:cs typeface="Segoe UI" panose="020B0502040204020203" pitchFamily="34" charset="0"/>
              </a:rPr>
              <a:t>Input von </a:t>
            </a:r>
            <a:r>
              <a:rPr b="1" dirty="0" err="1">
                <a:latin typeface="Segoe UI" panose="020B0502040204020203" pitchFamily="34" charset="0"/>
                <a:cs typeface="Segoe UI" panose="020B0502040204020203" pitchFamily="34" charset="0"/>
              </a:rPr>
              <a:t>Blau-Zapfen</a:t>
            </a:r>
            <a:endParaRPr b="1" dirty="0">
              <a:latin typeface="Segoe UI" panose="020B0502040204020203" pitchFamily="34" charset="0"/>
              <a:cs typeface="Segoe UI" panose="020B0502040204020203" pitchFamily="34" charset="0"/>
            </a:endParaRPr>
          </a:p>
        </p:txBody>
      </p:sp>
      <p:sp>
        <p:nvSpPr>
          <p:cNvPr id="334" name="Schandry, 2016, S. 241"/>
          <p:cNvSpPr txBox="1"/>
          <p:nvPr/>
        </p:nvSpPr>
        <p:spPr>
          <a:xfrm>
            <a:off x="487889" y="5831865"/>
            <a:ext cx="3314133"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sz="1000">
                <a:latin typeface="D-DIN"/>
                <a:ea typeface="D-DIN"/>
                <a:cs typeface="D-DIN"/>
                <a:sym typeface="D-DIN"/>
              </a:defRPr>
            </a:lvl1pPr>
          </a:lstStyle>
          <a:p>
            <a:r>
              <a:rPr dirty="0" err="1">
                <a:latin typeface="Segoe UI" panose="020B0502040204020203" pitchFamily="34" charset="0"/>
                <a:cs typeface="Segoe UI" panose="020B0502040204020203" pitchFamily="34" charset="0"/>
              </a:rPr>
              <a:t>Schandry</a:t>
            </a:r>
            <a:r>
              <a:rPr dirty="0">
                <a:latin typeface="Segoe UI" panose="020B0502040204020203" pitchFamily="34" charset="0"/>
                <a:cs typeface="Segoe UI" panose="020B0502040204020203" pitchFamily="34" charset="0"/>
              </a:rPr>
              <a:t>, 2016, S. 241</a:t>
            </a:r>
          </a:p>
        </p:txBody>
      </p:sp>
      <p:sp>
        <p:nvSpPr>
          <p:cNvPr id="5" name="Title 4">
            <a:extLst>
              <a:ext uri="{FF2B5EF4-FFF2-40B4-BE49-F238E27FC236}">
                <a16:creationId xmlns:a16="http://schemas.microsoft.com/office/drawing/2014/main" id="{0BF2B675-F00F-4766-807F-D36546DC105A}"/>
              </a:ext>
            </a:extLst>
          </p:cNvPr>
          <p:cNvSpPr>
            <a:spLocks noGrp="1"/>
          </p:cNvSpPr>
          <p:nvPr>
            <p:ph type="title"/>
          </p:nvPr>
        </p:nvSpPr>
        <p:spPr>
          <a:prstGeom prst="rect">
            <a:avLst/>
          </a:prstGeom>
        </p:spPr>
        <p:txBody>
          <a:bodyPr>
            <a:normAutofit fontScale="90000"/>
          </a:bodyPr>
          <a:lstStyle/>
          <a:p>
            <a:r>
              <a:rPr lang="en-GB" dirty="0" err="1">
                <a:latin typeface="Segoe UI" panose="020B0502040204020203" pitchFamily="34" charset="0"/>
                <a:cs typeface="Segoe UI" panose="020B0502040204020203" pitchFamily="34" charset="0"/>
              </a:rPr>
              <a:t>Wiederholung</a:t>
            </a:r>
            <a:r>
              <a:rPr lang="en-GB" dirty="0">
                <a:latin typeface="Segoe UI" panose="020B0502040204020203" pitchFamily="34" charset="0"/>
                <a:cs typeface="Segoe UI" panose="020B0502040204020203" pitchFamily="34" charset="0"/>
              </a:rPr>
              <a:t>: </a:t>
            </a:r>
            <a:r>
              <a:rPr lang="en-GB" dirty="0" err="1">
                <a:latin typeface="Segoe UI" panose="020B0502040204020203" pitchFamily="34" charset="0"/>
                <a:cs typeface="Segoe UI" panose="020B0502040204020203" pitchFamily="34" charset="0"/>
              </a:rPr>
              <a:t>Ganglienzellen</a:t>
            </a:r>
            <a:endParaRPr lang="en-US" dirty="0"/>
          </a:p>
        </p:txBody>
      </p:sp>
      <p:sp>
        <p:nvSpPr>
          <p:cNvPr id="7" name="Text Placeholder 6">
            <a:extLst>
              <a:ext uri="{FF2B5EF4-FFF2-40B4-BE49-F238E27FC236}">
                <a16:creationId xmlns:a16="http://schemas.microsoft.com/office/drawing/2014/main" id="{FFE64836-A4D0-45CC-851C-1F015406295D}"/>
              </a:ext>
            </a:extLst>
          </p:cNvPr>
          <p:cNvSpPr>
            <a:spLocks noGrp="1"/>
          </p:cNvSpPr>
          <p:nvPr>
            <p:ph type="body" idx="10"/>
          </p:nvPr>
        </p:nvSpPr>
        <p:spPr/>
        <p:txBody>
          <a:bodyPr/>
          <a:lstStyle/>
          <a:p>
            <a:endParaRPr lang="en-US"/>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8" name="Bildschirmfoto 2021-05-18 um 12.47.59.png" descr="Bildschirmfoto 2021-05-18 um 12.47.59.png"/>
          <p:cNvPicPr>
            <a:picLocks noChangeAspect="1"/>
          </p:cNvPicPr>
          <p:nvPr/>
        </p:nvPicPr>
        <p:blipFill>
          <a:blip r:embed="rId3"/>
          <a:stretch>
            <a:fillRect/>
          </a:stretch>
        </p:blipFill>
        <p:spPr>
          <a:xfrm>
            <a:off x="326619" y="1563575"/>
            <a:ext cx="1549163" cy="4640839"/>
          </a:xfrm>
          <a:prstGeom prst="rect">
            <a:avLst/>
          </a:prstGeom>
          <a:ln w="12700">
            <a:miter lim="400000"/>
          </a:ln>
        </p:spPr>
      </p:pic>
      <p:sp>
        <p:nvSpPr>
          <p:cNvPr id="345" name="Inhaltsplatzhalter 2"/>
          <p:cNvSpPr txBox="1">
            <a:spLocks noGrp="1"/>
          </p:cNvSpPr>
          <p:nvPr>
            <p:ph type="body" idx="1"/>
          </p:nvPr>
        </p:nvSpPr>
        <p:spPr>
          <a:xfrm>
            <a:off x="2296633" y="1628274"/>
            <a:ext cx="5909156" cy="4355431"/>
          </a:xfrm>
          <a:prstGeom prst="rect">
            <a:avLst/>
          </a:prstGeom>
        </p:spPr>
        <p:txBody>
          <a:bodyPr/>
          <a:lstStyle/>
          <a:p>
            <a:pPr defTabSz="429768">
              <a:lnSpc>
                <a:spcPts val="2200"/>
              </a:lnSpc>
              <a:spcBef>
                <a:spcPts val="800"/>
              </a:spcBef>
              <a:buSzPct val="100000"/>
              <a:defRPr sz="1692"/>
            </a:pPr>
            <a:r>
              <a:rPr b="1" dirty="0"/>
              <a:t>3 </a:t>
            </a:r>
            <a:r>
              <a:rPr b="1" dirty="0" err="1"/>
              <a:t>Arten</a:t>
            </a:r>
            <a:r>
              <a:rPr b="1" dirty="0"/>
              <a:t> von </a:t>
            </a:r>
            <a:r>
              <a:rPr b="1" dirty="0" err="1"/>
              <a:t>photosensitiven</a:t>
            </a:r>
            <a:r>
              <a:rPr b="1" dirty="0"/>
              <a:t> Zellen:</a:t>
            </a:r>
            <a:r>
              <a:rPr dirty="0"/>
              <a:t> </a:t>
            </a:r>
          </a:p>
          <a:p>
            <a:pPr marL="546634" lvl="1" indent="-188494" defTabSz="429768">
              <a:lnSpc>
                <a:spcPts val="2200"/>
              </a:lnSpc>
              <a:spcBef>
                <a:spcPts val="800"/>
              </a:spcBef>
              <a:buSzPct val="100000"/>
              <a:buChar char="•"/>
              <a:defRPr sz="1692"/>
            </a:pPr>
            <a:r>
              <a:rPr dirty="0"/>
              <a:t>photosensitive </a:t>
            </a:r>
            <a:r>
              <a:rPr dirty="0" err="1"/>
              <a:t>Ganglienzellen</a:t>
            </a:r>
            <a:r>
              <a:rPr dirty="0"/>
              <a:t> = </a:t>
            </a:r>
            <a:r>
              <a:rPr dirty="0" err="1"/>
              <a:t>zirkadianer</a:t>
            </a:r>
            <a:r>
              <a:rPr dirty="0"/>
              <a:t> </a:t>
            </a:r>
            <a:r>
              <a:rPr dirty="0" err="1"/>
              <a:t>Rhythmus</a:t>
            </a:r>
            <a:endParaRPr dirty="0"/>
          </a:p>
          <a:p>
            <a:pPr marL="546634" lvl="1" indent="-188494" defTabSz="429768">
              <a:lnSpc>
                <a:spcPts val="2200"/>
              </a:lnSpc>
              <a:spcBef>
                <a:spcPts val="800"/>
              </a:spcBef>
              <a:buSzPct val="100000"/>
              <a:buChar char="•"/>
              <a:defRPr sz="1692"/>
            </a:pPr>
            <a:r>
              <a:rPr b="1" dirty="0" err="1"/>
              <a:t>Stäbchen</a:t>
            </a:r>
            <a:r>
              <a:rPr dirty="0"/>
              <a:t> = (</a:t>
            </a:r>
            <a:r>
              <a:rPr dirty="0" err="1"/>
              <a:t>skotopisches</a:t>
            </a:r>
            <a:r>
              <a:rPr dirty="0"/>
              <a:t>) Hell-Dunkel-</a:t>
            </a:r>
            <a:r>
              <a:rPr dirty="0" err="1"/>
              <a:t>Sehen</a:t>
            </a:r>
            <a:r>
              <a:rPr dirty="0"/>
              <a:t> </a:t>
            </a:r>
            <a:r>
              <a:rPr dirty="0" err="1"/>
              <a:t>bei</a:t>
            </a:r>
            <a:r>
              <a:rPr dirty="0"/>
              <a:t> </a:t>
            </a:r>
            <a:r>
              <a:rPr dirty="0" err="1"/>
              <a:t>Dämmerung</a:t>
            </a:r>
            <a:r>
              <a:rPr dirty="0"/>
              <a:t>, </a:t>
            </a:r>
            <a:r>
              <a:rPr dirty="0" err="1"/>
              <a:t>eher</a:t>
            </a:r>
            <a:r>
              <a:rPr dirty="0"/>
              <a:t> am „Rand“ der Retina</a:t>
            </a:r>
          </a:p>
          <a:p>
            <a:pPr marL="546634" lvl="1" indent="-188494" defTabSz="429768">
              <a:lnSpc>
                <a:spcPts val="2200"/>
              </a:lnSpc>
              <a:spcBef>
                <a:spcPts val="800"/>
              </a:spcBef>
              <a:buSzPct val="100000"/>
              <a:buChar char="•"/>
              <a:defRPr sz="1692" b="1"/>
            </a:pPr>
            <a:r>
              <a:rPr dirty="0" err="1"/>
              <a:t>Zapfen</a:t>
            </a:r>
            <a:r>
              <a:rPr b="0" dirty="0"/>
              <a:t> = (</a:t>
            </a:r>
            <a:r>
              <a:rPr b="0" dirty="0" err="1"/>
              <a:t>phototopisches</a:t>
            </a:r>
            <a:r>
              <a:rPr b="0" dirty="0"/>
              <a:t>, </a:t>
            </a:r>
            <a:r>
              <a:rPr b="0" dirty="0" err="1"/>
              <a:t>trichromatisches</a:t>
            </a:r>
            <a:r>
              <a:rPr b="0" dirty="0"/>
              <a:t>) </a:t>
            </a:r>
            <a:r>
              <a:rPr b="0" dirty="0" err="1"/>
              <a:t>Farbsehen</a:t>
            </a:r>
            <a:r>
              <a:rPr b="0" dirty="0"/>
              <a:t>, 3 </a:t>
            </a:r>
            <a:r>
              <a:rPr b="0" dirty="0" err="1"/>
              <a:t>Unterarten</a:t>
            </a:r>
            <a:r>
              <a:rPr b="0" dirty="0"/>
              <a:t>, </a:t>
            </a:r>
            <a:r>
              <a:rPr b="0" dirty="0" err="1"/>
              <a:t>konzentriert</a:t>
            </a:r>
            <a:r>
              <a:rPr b="0" dirty="0"/>
              <a:t> in der Fovea</a:t>
            </a:r>
          </a:p>
          <a:p>
            <a:pPr defTabSz="429768">
              <a:lnSpc>
                <a:spcPts val="2200"/>
              </a:lnSpc>
              <a:spcBef>
                <a:spcPts val="800"/>
              </a:spcBef>
              <a:buSzPct val="100000"/>
              <a:defRPr sz="1692" b="1"/>
            </a:pPr>
            <a:r>
              <a:rPr dirty="0" err="1"/>
              <a:t>sekundäre</a:t>
            </a:r>
            <a:r>
              <a:rPr dirty="0"/>
              <a:t> </a:t>
            </a:r>
            <a:r>
              <a:rPr dirty="0" err="1"/>
              <a:t>Rezeptoren</a:t>
            </a:r>
            <a:r>
              <a:rPr b="0" dirty="0"/>
              <a:t> </a:t>
            </a:r>
          </a:p>
          <a:p>
            <a:pPr marL="0" lvl="1" indent="214884" defTabSz="429768">
              <a:lnSpc>
                <a:spcPts val="2200"/>
              </a:lnSpc>
              <a:spcBef>
                <a:spcPts val="800"/>
              </a:spcBef>
              <a:defRPr sz="1692"/>
            </a:pPr>
            <a:r>
              <a:rPr dirty="0"/>
              <a:t>—&gt; </a:t>
            </a:r>
            <a:r>
              <a:rPr dirty="0" err="1"/>
              <a:t>Ausschüttung</a:t>
            </a:r>
            <a:r>
              <a:rPr dirty="0"/>
              <a:t> von </a:t>
            </a:r>
            <a:r>
              <a:rPr dirty="0" err="1"/>
              <a:t>Glutamat</a:t>
            </a:r>
            <a:r>
              <a:rPr dirty="0"/>
              <a:t> </a:t>
            </a:r>
            <a:r>
              <a:rPr dirty="0" err="1"/>
              <a:t>bei</a:t>
            </a:r>
            <a:r>
              <a:rPr dirty="0"/>
              <a:t> </a:t>
            </a:r>
            <a:r>
              <a:rPr dirty="0" err="1"/>
              <a:t>Dunkelheit</a:t>
            </a:r>
            <a:r>
              <a:rPr dirty="0"/>
              <a:t>, </a:t>
            </a:r>
            <a:r>
              <a:rPr dirty="0" err="1"/>
              <a:t>Hemmung</a:t>
            </a:r>
            <a:r>
              <a:rPr dirty="0"/>
              <a:t> der </a:t>
            </a:r>
            <a:r>
              <a:rPr dirty="0" err="1"/>
              <a:t>Ausschüttung</a:t>
            </a:r>
            <a:r>
              <a:rPr dirty="0"/>
              <a:t> </a:t>
            </a:r>
            <a:r>
              <a:rPr dirty="0" err="1"/>
              <a:t>bei</a:t>
            </a:r>
            <a:r>
              <a:rPr dirty="0"/>
              <a:t> </a:t>
            </a:r>
            <a:r>
              <a:rPr dirty="0" err="1"/>
              <a:t>Lichteinfall</a:t>
            </a:r>
            <a:r>
              <a:rPr dirty="0"/>
              <a:t>, </a:t>
            </a:r>
            <a:r>
              <a:rPr dirty="0" err="1"/>
              <a:t>dadurch</a:t>
            </a:r>
            <a:r>
              <a:rPr dirty="0"/>
              <a:t> </a:t>
            </a:r>
            <a:r>
              <a:rPr dirty="0" err="1"/>
              <a:t>Hemmung</a:t>
            </a:r>
            <a:r>
              <a:rPr dirty="0"/>
              <a:t>/</a:t>
            </a:r>
            <a:r>
              <a:rPr dirty="0" err="1"/>
              <a:t>Erregung</a:t>
            </a:r>
            <a:r>
              <a:rPr dirty="0"/>
              <a:t> der </a:t>
            </a:r>
            <a:r>
              <a:rPr dirty="0" err="1"/>
              <a:t>nachfolgenden</a:t>
            </a:r>
            <a:r>
              <a:rPr dirty="0"/>
              <a:t> </a:t>
            </a:r>
            <a:r>
              <a:rPr dirty="0" err="1"/>
              <a:t>Bipolarzellen</a:t>
            </a:r>
            <a:endParaRPr dirty="0"/>
          </a:p>
          <a:p>
            <a:pPr marL="0" lvl="1" indent="214884" defTabSz="429768">
              <a:lnSpc>
                <a:spcPts val="2200"/>
              </a:lnSpc>
              <a:spcBef>
                <a:spcPts val="800"/>
              </a:spcBef>
              <a:defRPr sz="1692" b="1"/>
            </a:pPr>
            <a:r>
              <a:rPr b="0" dirty="0"/>
              <a:t>—&gt; </a:t>
            </a:r>
            <a:r>
              <a:rPr b="0" dirty="0" err="1"/>
              <a:t>kein</a:t>
            </a:r>
            <a:r>
              <a:rPr b="0" dirty="0"/>
              <a:t> </a:t>
            </a:r>
            <a:r>
              <a:rPr b="0" dirty="0" err="1"/>
              <a:t>Aktionspotential</a:t>
            </a:r>
            <a:r>
              <a:rPr b="0" dirty="0"/>
              <a:t> in der </a:t>
            </a:r>
            <a:r>
              <a:rPr b="0" dirty="0" err="1"/>
              <a:t>Rezeptorzelle</a:t>
            </a:r>
            <a:r>
              <a:rPr b="0" dirty="0"/>
              <a:t> </a:t>
            </a:r>
            <a:r>
              <a:rPr b="0" dirty="0" err="1"/>
              <a:t>selbst</a:t>
            </a:r>
            <a:r>
              <a:rPr b="0" dirty="0"/>
              <a:t>!</a:t>
            </a:r>
          </a:p>
        </p:txBody>
      </p:sp>
      <p:sp>
        <p:nvSpPr>
          <p:cNvPr id="339" name="Titel 1"/>
          <p:cNvSpPr txBox="1">
            <a:spLocks noGrp="1"/>
          </p:cNvSpPr>
          <p:nvPr>
            <p:ph type="title"/>
          </p:nvPr>
        </p:nvSpPr>
        <p:spPr>
          <a:prstGeom prst="rect">
            <a:avLst/>
          </a:prstGeom>
        </p:spPr>
        <p:txBody>
          <a:bodyPr>
            <a:normAutofit/>
          </a:bodyPr>
          <a:lstStyle/>
          <a:p>
            <a:r>
              <a:t>Wiederholung: Photorezeptoren</a:t>
            </a:r>
          </a:p>
        </p:txBody>
      </p:sp>
      <p:sp>
        <p:nvSpPr>
          <p:cNvPr id="343" name="Abbildung 6…"/>
          <p:cNvSpPr txBox="1"/>
          <p:nvPr/>
        </p:nvSpPr>
        <p:spPr>
          <a:xfrm>
            <a:off x="346868" y="1283858"/>
            <a:ext cx="3314133"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000" b="1">
                <a:latin typeface="D-DIN"/>
                <a:ea typeface="D-DIN"/>
                <a:cs typeface="D-DIN"/>
                <a:sym typeface="D-DIN"/>
              </a:defRPr>
            </a:pPr>
            <a:r>
              <a:t>Abbildung 6</a:t>
            </a:r>
          </a:p>
          <a:p>
            <a:pPr defTabSz="457200">
              <a:defRPr sz="1000">
                <a:latin typeface="D-DIN"/>
                <a:ea typeface="D-DIN"/>
                <a:cs typeface="D-DIN"/>
                <a:sym typeface="D-DIN"/>
              </a:defRPr>
            </a:pPr>
            <a:r>
              <a:t>Stäbchen und Zapfen.</a:t>
            </a:r>
          </a:p>
        </p:txBody>
      </p:sp>
      <p:sp>
        <p:nvSpPr>
          <p:cNvPr id="344" name="Schandry, 2016, S. 242"/>
          <p:cNvSpPr txBox="1"/>
          <p:nvPr/>
        </p:nvSpPr>
        <p:spPr>
          <a:xfrm>
            <a:off x="389152" y="5920217"/>
            <a:ext cx="1186767"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800">
                <a:latin typeface="D-DIN"/>
                <a:ea typeface="D-DIN"/>
                <a:cs typeface="D-DIN"/>
                <a:sym typeface="D-DIN"/>
              </a:defRPr>
            </a:lvl1pPr>
          </a:lstStyle>
          <a:p>
            <a:r>
              <a:t>Schandry, 2016, S. 242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9" name="Bildschirmfoto 2021-05-17 um 12.28.59.png" descr="Bildschirmfoto 2021-05-17 um 12.28.59.png"/>
          <p:cNvPicPr>
            <a:picLocks noChangeAspect="1"/>
          </p:cNvPicPr>
          <p:nvPr/>
        </p:nvPicPr>
        <p:blipFill>
          <a:blip r:embed="rId3"/>
          <a:srcRect l="3087" t="8376" r="2298" b="1568"/>
          <a:stretch>
            <a:fillRect/>
          </a:stretch>
        </p:blipFill>
        <p:spPr>
          <a:xfrm>
            <a:off x="317463" y="1686207"/>
            <a:ext cx="4280588" cy="4357763"/>
          </a:xfrm>
          <a:prstGeom prst="rect">
            <a:avLst/>
          </a:prstGeom>
          <a:ln w="12700">
            <a:miter lim="400000"/>
          </a:ln>
        </p:spPr>
      </p:pic>
      <p:sp>
        <p:nvSpPr>
          <p:cNvPr id="350" name="Titel 1"/>
          <p:cNvSpPr txBox="1">
            <a:spLocks noGrp="1"/>
          </p:cNvSpPr>
          <p:nvPr>
            <p:ph type="title"/>
          </p:nvPr>
        </p:nvSpPr>
        <p:spPr>
          <a:prstGeom prst="rect">
            <a:avLst/>
          </a:prstGeom>
        </p:spPr>
        <p:txBody>
          <a:bodyPr/>
          <a:lstStyle/>
          <a:p>
            <a:r>
              <a:t>Farbsehen</a:t>
            </a:r>
          </a:p>
        </p:txBody>
      </p:sp>
      <p:sp>
        <p:nvSpPr>
          <p:cNvPr id="354" name="Abbildung 7…"/>
          <p:cNvSpPr txBox="1"/>
          <p:nvPr/>
        </p:nvSpPr>
        <p:spPr>
          <a:xfrm>
            <a:off x="426397" y="1187555"/>
            <a:ext cx="4063695"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000" b="1">
                <a:latin typeface="D-DIN"/>
                <a:ea typeface="D-DIN"/>
                <a:cs typeface="D-DIN"/>
                <a:sym typeface="D-DIN"/>
              </a:defRPr>
            </a:pPr>
            <a:r>
              <a:rPr dirty="0" err="1">
                <a:latin typeface="+mn-lt"/>
              </a:rPr>
              <a:t>Abbildung</a:t>
            </a:r>
            <a:r>
              <a:rPr dirty="0">
                <a:latin typeface="+mn-lt"/>
              </a:rPr>
              <a:t> 7</a:t>
            </a:r>
          </a:p>
          <a:p>
            <a:pPr defTabSz="457200">
              <a:defRPr sz="1000">
                <a:latin typeface="D-DIN"/>
                <a:ea typeface="D-DIN"/>
                <a:cs typeface="D-DIN"/>
                <a:sym typeface="D-DIN"/>
              </a:defRPr>
            </a:pPr>
            <a:r>
              <a:rPr dirty="0" err="1">
                <a:latin typeface="+mn-lt"/>
              </a:rPr>
              <a:t>Empfindlichkeit</a:t>
            </a:r>
            <a:r>
              <a:rPr dirty="0">
                <a:latin typeface="+mn-lt"/>
              </a:rPr>
              <a:t> der 3 </a:t>
            </a:r>
            <a:r>
              <a:rPr dirty="0" err="1">
                <a:latin typeface="+mn-lt"/>
              </a:rPr>
              <a:t>Zapfenarten</a:t>
            </a:r>
            <a:r>
              <a:rPr dirty="0">
                <a:latin typeface="+mn-lt"/>
              </a:rPr>
              <a:t> </a:t>
            </a:r>
            <a:r>
              <a:rPr dirty="0" err="1">
                <a:latin typeface="+mn-lt"/>
              </a:rPr>
              <a:t>im</a:t>
            </a:r>
            <a:r>
              <a:rPr dirty="0">
                <a:latin typeface="+mn-lt"/>
              </a:rPr>
              <a:t> </a:t>
            </a:r>
            <a:r>
              <a:rPr dirty="0" err="1">
                <a:latin typeface="+mn-lt"/>
              </a:rPr>
              <a:t>Vergleich</a:t>
            </a:r>
            <a:r>
              <a:rPr dirty="0">
                <a:latin typeface="+mn-lt"/>
              </a:rPr>
              <a:t> </a:t>
            </a:r>
            <a:r>
              <a:rPr dirty="0" err="1">
                <a:latin typeface="+mn-lt"/>
              </a:rPr>
              <a:t>zur</a:t>
            </a:r>
            <a:r>
              <a:rPr dirty="0">
                <a:latin typeface="+mn-lt"/>
              </a:rPr>
              <a:t> </a:t>
            </a:r>
            <a:r>
              <a:rPr dirty="0" err="1">
                <a:latin typeface="+mn-lt"/>
              </a:rPr>
              <a:t>Empfindlichkeit</a:t>
            </a:r>
            <a:r>
              <a:rPr dirty="0">
                <a:latin typeface="+mn-lt"/>
              </a:rPr>
              <a:t> der </a:t>
            </a:r>
            <a:r>
              <a:rPr dirty="0" err="1">
                <a:latin typeface="+mn-lt"/>
              </a:rPr>
              <a:t>Stäbchen</a:t>
            </a:r>
            <a:r>
              <a:rPr dirty="0">
                <a:latin typeface="+mn-lt"/>
              </a:rPr>
              <a:t>.</a:t>
            </a:r>
          </a:p>
        </p:txBody>
      </p:sp>
      <p:sp>
        <p:nvSpPr>
          <p:cNvPr id="355" name="Schandry, 2016, S. 250"/>
          <p:cNvSpPr txBox="1"/>
          <p:nvPr/>
        </p:nvSpPr>
        <p:spPr>
          <a:xfrm>
            <a:off x="498288" y="5938441"/>
            <a:ext cx="1074972"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800">
                <a:latin typeface="D-DIN"/>
                <a:ea typeface="D-DIN"/>
                <a:cs typeface="D-DIN"/>
                <a:sym typeface="D-DIN"/>
              </a:defRPr>
            </a:lvl1pPr>
          </a:lstStyle>
          <a:p>
            <a:r>
              <a:rPr dirty="0" err="1">
                <a:latin typeface="+mn-lt"/>
              </a:rPr>
              <a:t>Schandry</a:t>
            </a:r>
            <a:r>
              <a:rPr dirty="0">
                <a:latin typeface="+mn-lt"/>
              </a:rPr>
              <a:t>, 2016, S. 250 </a:t>
            </a:r>
          </a:p>
        </p:txBody>
      </p:sp>
      <p:sp>
        <p:nvSpPr>
          <p:cNvPr id="356" name="Empfindlichkeitsmaxima der Zapfen:…"/>
          <p:cNvSpPr txBox="1"/>
          <p:nvPr/>
        </p:nvSpPr>
        <p:spPr>
          <a:xfrm>
            <a:off x="4885714" y="1375960"/>
            <a:ext cx="3439295" cy="4606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150394" indent="-150394" defTabSz="457200">
              <a:lnSpc>
                <a:spcPts val="2600"/>
              </a:lnSpc>
              <a:spcBef>
                <a:spcPts val="500"/>
              </a:spcBef>
              <a:buSzPct val="100000"/>
              <a:buChar char="•"/>
              <a:defRPr sz="1500">
                <a:latin typeface="D-DIN"/>
                <a:ea typeface="D-DIN"/>
                <a:cs typeface="D-DIN"/>
                <a:sym typeface="D-DIN"/>
              </a:defRPr>
            </a:pPr>
            <a:r>
              <a:rPr dirty="0" err="1">
                <a:latin typeface="Segoe UI" panose="020B0502040204020203" pitchFamily="34" charset="0"/>
                <a:cs typeface="Segoe UI" panose="020B0502040204020203" pitchFamily="34" charset="0"/>
              </a:rPr>
              <a:t>Empfindlichkeitsmaxima</a:t>
            </a:r>
            <a:r>
              <a:rPr dirty="0">
                <a:latin typeface="Segoe UI" panose="020B0502040204020203" pitchFamily="34" charset="0"/>
                <a:cs typeface="Segoe UI" panose="020B0502040204020203" pitchFamily="34" charset="0"/>
              </a:rPr>
              <a:t> der </a:t>
            </a:r>
            <a:r>
              <a:rPr dirty="0" err="1">
                <a:latin typeface="Segoe UI" panose="020B0502040204020203" pitchFamily="34" charset="0"/>
                <a:cs typeface="Segoe UI" panose="020B0502040204020203" pitchFamily="34" charset="0"/>
              </a:rPr>
              <a:t>Zapfen</a:t>
            </a:r>
            <a:r>
              <a:rPr dirty="0">
                <a:latin typeface="Segoe UI" panose="020B0502040204020203" pitchFamily="34" charset="0"/>
                <a:cs typeface="Segoe UI" panose="020B0502040204020203" pitchFamily="34" charset="0"/>
              </a:rPr>
              <a:t>: </a:t>
            </a:r>
          </a:p>
          <a:p>
            <a:pPr marL="581526" lvl="1" indent="-200526" defTabSz="457200">
              <a:lnSpc>
                <a:spcPts val="2600"/>
              </a:lnSpc>
              <a:spcBef>
                <a:spcPts val="500"/>
              </a:spcBef>
              <a:buSzPct val="100000"/>
              <a:buChar char="•"/>
              <a:defRPr sz="1500" b="1">
                <a:latin typeface="D-DIN"/>
                <a:ea typeface="D-DIN"/>
                <a:cs typeface="D-DIN"/>
                <a:sym typeface="D-DIN"/>
              </a:defRPr>
            </a:pPr>
            <a:r>
              <a:rPr dirty="0" err="1">
                <a:latin typeface="Segoe UI" panose="020B0502040204020203" pitchFamily="34" charset="0"/>
                <a:cs typeface="Segoe UI" panose="020B0502040204020203" pitchFamily="34" charset="0"/>
              </a:rPr>
              <a:t>Blau-Zapfen</a:t>
            </a:r>
            <a:r>
              <a:rPr dirty="0">
                <a:latin typeface="Segoe UI" panose="020B0502040204020203" pitchFamily="34" charset="0"/>
                <a:cs typeface="Segoe UI" panose="020B0502040204020203" pitchFamily="34" charset="0"/>
              </a:rPr>
              <a:t>: 440nm</a:t>
            </a:r>
          </a:p>
          <a:p>
            <a:pPr marL="581526" lvl="1" indent="-200526" defTabSz="457200">
              <a:lnSpc>
                <a:spcPts val="2600"/>
              </a:lnSpc>
              <a:spcBef>
                <a:spcPts val="500"/>
              </a:spcBef>
              <a:buSzPct val="100000"/>
              <a:buChar char="•"/>
              <a:defRPr sz="1500" b="1">
                <a:latin typeface="D-DIN"/>
                <a:ea typeface="D-DIN"/>
                <a:cs typeface="D-DIN"/>
                <a:sym typeface="D-DIN"/>
              </a:defRPr>
            </a:pPr>
            <a:r>
              <a:rPr dirty="0" err="1">
                <a:latin typeface="Segoe UI" panose="020B0502040204020203" pitchFamily="34" charset="0"/>
                <a:cs typeface="Segoe UI" panose="020B0502040204020203" pitchFamily="34" charset="0"/>
              </a:rPr>
              <a:t>Grün-Zapfen</a:t>
            </a:r>
            <a:r>
              <a:rPr dirty="0">
                <a:latin typeface="Segoe UI" panose="020B0502040204020203" pitchFamily="34" charset="0"/>
                <a:cs typeface="Segoe UI" panose="020B0502040204020203" pitchFamily="34" charset="0"/>
              </a:rPr>
              <a:t>: 535 nm</a:t>
            </a:r>
          </a:p>
          <a:p>
            <a:pPr marL="581526" lvl="1" indent="-200526" defTabSz="457200">
              <a:lnSpc>
                <a:spcPts val="2600"/>
              </a:lnSpc>
              <a:spcBef>
                <a:spcPts val="500"/>
              </a:spcBef>
              <a:buSzPct val="100000"/>
              <a:buChar char="•"/>
              <a:defRPr sz="1500" b="1">
                <a:latin typeface="D-DIN"/>
                <a:ea typeface="D-DIN"/>
                <a:cs typeface="D-DIN"/>
                <a:sym typeface="D-DIN"/>
              </a:defRPr>
            </a:pPr>
            <a:r>
              <a:rPr dirty="0">
                <a:latin typeface="Segoe UI" panose="020B0502040204020203" pitchFamily="34" charset="0"/>
                <a:cs typeface="Segoe UI" panose="020B0502040204020203" pitchFamily="34" charset="0"/>
              </a:rPr>
              <a:t>Rot</a:t>
            </a:r>
            <a:r>
              <a:rPr lang="de-DE" dirty="0">
                <a:latin typeface="Segoe UI" panose="020B0502040204020203" pitchFamily="34" charset="0"/>
                <a:cs typeface="Segoe UI" panose="020B0502040204020203" pitchFamily="34" charset="0"/>
              </a:rPr>
              <a:t>-Z</a:t>
            </a:r>
            <a:r>
              <a:rPr dirty="0" err="1">
                <a:latin typeface="Segoe UI" panose="020B0502040204020203" pitchFamily="34" charset="0"/>
                <a:cs typeface="Segoe UI" panose="020B0502040204020203" pitchFamily="34" charset="0"/>
              </a:rPr>
              <a:t>apfen</a:t>
            </a:r>
            <a:r>
              <a:rPr dirty="0">
                <a:latin typeface="Segoe UI" panose="020B0502040204020203" pitchFamily="34" charset="0"/>
                <a:cs typeface="Segoe UI" panose="020B0502040204020203" pitchFamily="34" charset="0"/>
              </a:rPr>
              <a:t>: 565 nm</a:t>
            </a:r>
          </a:p>
          <a:p>
            <a:pPr marL="150394" indent="-150394" defTabSz="457200">
              <a:lnSpc>
                <a:spcPts val="2600"/>
              </a:lnSpc>
              <a:spcBef>
                <a:spcPts val="500"/>
              </a:spcBef>
              <a:buSzPct val="100000"/>
              <a:buChar char="•"/>
              <a:defRPr sz="1500">
                <a:latin typeface="D-DIN"/>
                <a:ea typeface="D-DIN"/>
                <a:cs typeface="D-DIN"/>
                <a:sym typeface="D-DIN"/>
              </a:defRPr>
            </a:pPr>
            <a:r>
              <a:rPr dirty="0" err="1">
                <a:latin typeface="Segoe UI" panose="020B0502040204020203" pitchFamily="34" charset="0"/>
                <a:cs typeface="Segoe UI" panose="020B0502040204020203" pitchFamily="34" charset="0"/>
              </a:rPr>
              <a:t>Stäbchen</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reagieren</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auch</a:t>
            </a:r>
            <a:r>
              <a:rPr dirty="0">
                <a:latin typeface="Segoe UI" panose="020B0502040204020203" pitchFamily="34" charset="0"/>
                <a:cs typeface="Segoe UI" panose="020B0502040204020203" pitchFamily="34" charset="0"/>
              </a:rPr>
              <a:t> auf </a:t>
            </a:r>
            <a:r>
              <a:rPr dirty="0" err="1">
                <a:latin typeface="Segoe UI" panose="020B0502040204020203" pitchFamily="34" charset="0"/>
                <a:cs typeface="Segoe UI" panose="020B0502040204020203" pitchFamily="34" charset="0"/>
              </a:rPr>
              <a:t>sehr</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niedrige</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Frequenzen</a:t>
            </a:r>
            <a:endParaRPr dirty="0">
              <a:latin typeface="Segoe UI" panose="020B0502040204020203" pitchFamily="34" charset="0"/>
              <a:cs typeface="Segoe UI" panose="020B0502040204020203" pitchFamily="34" charset="0"/>
            </a:endParaRPr>
          </a:p>
          <a:p>
            <a:pPr marL="150394" indent="-150394" defTabSz="457200">
              <a:lnSpc>
                <a:spcPts val="2500"/>
              </a:lnSpc>
              <a:spcBef>
                <a:spcPts val="500"/>
              </a:spcBef>
              <a:buSzPct val="100000"/>
              <a:buChar char="•"/>
              <a:defRPr sz="1500">
                <a:latin typeface="D-DIN"/>
                <a:ea typeface="D-DIN"/>
                <a:cs typeface="D-DIN"/>
                <a:sym typeface="D-DIN"/>
              </a:defRPr>
            </a:pPr>
            <a:r>
              <a:rPr b="1" dirty="0" err="1">
                <a:latin typeface="Segoe UI" panose="020B0502040204020203" pitchFamily="34" charset="0"/>
                <a:cs typeface="Segoe UI" panose="020B0502040204020203" pitchFamily="34" charset="0"/>
              </a:rPr>
              <a:t>trichromatische</a:t>
            </a:r>
            <a:r>
              <a:rPr b="1" dirty="0">
                <a:latin typeface="Segoe UI" panose="020B0502040204020203" pitchFamily="34" charset="0"/>
                <a:cs typeface="Segoe UI" panose="020B0502040204020203" pitchFamily="34" charset="0"/>
              </a:rPr>
              <a:t> </a:t>
            </a:r>
            <a:r>
              <a:rPr b="1" dirty="0" err="1">
                <a:latin typeface="Segoe UI" panose="020B0502040204020203" pitchFamily="34" charset="0"/>
                <a:cs typeface="Segoe UI" panose="020B0502040204020203" pitchFamily="34" charset="0"/>
              </a:rPr>
              <a:t>Theorie</a:t>
            </a:r>
            <a:r>
              <a:rPr b="1"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Farbeindruck</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entsteht</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durch</a:t>
            </a:r>
            <a:r>
              <a:rPr dirty="0">
                <a:latin typeface="Segoe UI" panose="020B0502040204020203" pitchFamily="34" charset="0"/>
                <a:cs typeface="Segoe UI" panose="020B0502040204020203" pitchFamily="34" charset="0"/>
              </a:rPr>
              <a:t> additive </a:t>
            </a:r>
            <a:r>
              <a:rPr dirty="0" err="1">
                <a:latin typeface="Segoe UI" panose="020B0502040204020203" pitchFamily="34" charset="0"/>
                <a:cs typeface="Segoe UI" panose="020B0502040204020203" pitchFamily="34" charset="0"/>
              </a:rPr>
              <a:t>Kombination</a:t>
            </a:r>
            <a:r>
              <a:rPr dirty="0">
                <a:latin typeface="Segoe UI" panose="020B0502040204020203" pitchFamily="34" charset="0"/>
                <a:cs typeface="Segoe UI" panose="020B0502040204020203" pitchFamily="34" charset="0"/>
              </a:rPr>
              <a:t> der Information </a:t>
            </a:r>
            <a:r>
              <a:rPr dirty="0" err="1">
                <a:latin typeface="Segoe UI" panose="020B0502040204020203" pitchFamily="34" charset="0"/>
                <a:cs typeface="Segoe UI" panose="020B0502040204020203" pitchFamily="34" charset="0"/>
              </a:rPr>
              <a:t>aus</a:t>
            </a:r>
            <a:r>
              <a:rPr dirty="0">
                <a:latin typeface="Segoe UI" panose="020B0502040204020203" pitchFamily="34" charset="0"/>
                <a:cs typeface="Segoe UI" panose="020B0502040204020203" pitchFamily="34" charset="0"/>
              </a:rPr>
              <a:t> den 3 </a:t>
            </a:r>
            <a:r>
              <a:rPr dirty="0" err="1">
                <a:latin typeface="Segoe UI" panose="020B0502040204020203" pitchFamily="34" charset="0"/>
                <a:cs typeface="Segoe UI" panose="020B0502040204020203" pitchFamily="34" charset="0"/>
              </a:rPr>
              <a:t>Zapfen</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Informationen</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werden</a:t>
            </a:r>
            <a:r>
              <a:rPr dirty="0">
                <a:latin typeface="Segoe UI" panose="020B0502040204020203" pitchFamily="34" charset="0"/>
                <a:cs typeface="Segoe UI" panose="020B0502040204020203" pitchFamily="34" charset="0"/>
              </a:rPr>
              <a:t> </a:t>
            </a:r>
            <a:r>
              <a:rPr u="sng" dirty="0" err="1">
                <a:latin typeface="Segoe UI" panose="020B0502040204020203" pitchFamily="34" charset="0"/>
                <a:cs typeface="Segoe UI" panose="020B0502040204020203" pitchFamily="34" charset="0"/>
              </a:rPr>
              <a:t>getrennt</a:t>
            </a:r>
            <a:r>
              <a:rPr dirty="0">
                <a:latin typeface="Segoe UI" panose="020B0502040204020203" pitchFamily="34" charset="0"/>
                <a:cs typeface="Segoe UI" panose="020B0502040204020203" pitchFamily="34" charset="0"/>
              </a:rPr>
              <a:t> in den </a:t>
            </a:r>
            <a:r>
              <a:rPr dirty="0" err="1">
                <a:latin typeface="Segoe UI" panose="020B0502040204020203" pitchFamily="34" charset="0"/>
                <a:cs typeface="Segoe UI" panose="020B0502040204020203" pitchFamily="34" charset="0"/>
              </a:rPr>
              <a:t>primären</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sensorischen</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Kortex</a:t>
            </a:r>
            <a:r>
              <a:rPr dirty="0">
                <a:latin typeface="Segoe UI" panose="020B0502040204020203" pitchFamily="34" charset="0"/>
                <a:cs typeface="Segoe UI" panose="020B0502040204020203" pitchFamily="34" charset="0"/>
              </a:rPr>
              <a:t> </a:t>
            </a:r>
            <a:r>
              <a:rPr dirty="0" err="1">
                <a:latin typeface="Segoe UI" panose="020B0502040204020203" pitchFamily="34" charset="0"/>
                <a:cs typeface="Segoe UI" panose="020B0502040204020203" pitchFamily="34" charset="0"/>
              </a:rPr>
              <a:t>geleitet</a:t>
            </a:r>
            <a:r>
              <a:rPr dirty="0">
                <a:latin typeface="Segoe UI" panose="020B0502040204020203" pitchFamily="34" charset="0"/>
                <a:cs typeface="Segoe UI" panose="020B0502040204020203" pitchFamily="34" charset="0"/>
              </a:rPr>
              <a:t> </a:t>
            </a:r>
            <a:r>
              <a:rPr sz="1000" dirty="0">
                <a:latin typeface="Segoe UI" panose="020B0502040204020203" pitchFamily="34" charset="0"/>
                <a:cs typeface="Segoe UI" panose="020B0502040204020203" pitchFamily="34" charset="0"/>
              </a:rPr>
              <a:t>(Young &amp; Helmholtz, ca. 1850)</a:t>
            </a:r>
          </a:p>
        </p:txBody>
      </p:sp>
    </p:spTree>
  </p:cSld>
  <p:clrMapOvr>
    <a:masterClrMapping/>
  </p:clrMapOvr>
  <p:transition spd="med"/>
</p:sld>
</file>

<file path=ppt/theme/theme1.xml><?xml version="1.0" encoding="utf-8"?>
<a:theme xmlns:a="http://schemas.openxmlformats.org/drawingml/2006/main" name="neurofun_seminar">
  <a:themeElements>
    <a:clrScheme name="Office-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Custom 7">
      <a:majorFont>
        <a:latin typeface="Franklin Gothic Medium Cond"/>
        <a:ea typeface="Times New Roman"/>
        <a:cs typeface="Times New Roman"/>
      </a:majorFont>
      <a:minorFont>
        <a:latin typeface="Segoe UI "/>
        <a:ea typeface="Helvetica"/>
        <a:cs typeface="Helvetica"/>
      </a:minorFont>
    </a:fontScheme>
    <a:fmtScheme name="Office-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12700">
          <a:miter lim="400000"/>
        </a:ln>
        <a:extLst>
          <a:ext uri="{C572A759-6A51-4108-AA02-DFA0A04FC94B}">
            <ma14:wrappingTextBoxFlag xmlns=""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val="1"/>
          </a:ext>
        </a:extLst>
      </a:spPr>
      <a:bodyPr lIns="45719" rIns="45719">
        <a:spAutoFit/>
      </a:bodyPr>
      <a:lstStyle>
        <a:defPPr algn="l">
          <a:defRPr dirty="0" err="1">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neurofun_seminar" id="{9FAF9388-08EE-4533-9FD8-486E5A0414B2}" vid="{AE0A5C97-A7B5-48C7-A953-BAF8BF226423}"/>
    </a:ext>
  </a:extLst>
</a:theme>
</file>

<file path=ppt/theme/theme2.xml><?xml version="1.0" encoding="utf-8"?>
<a:theme xmlns:a="http://schemas.openxmlformats.org/drawingml/2006/main" name="Office-Design">
  <a:themeElements>
    <a:clrScheme name="Office-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Office-Design">
      <a:majorFont>
        <a:latin typeface="Times New Roman"/>
        <a:ea typeface="Times New Roman"/>
        <a:cs typeface="Times New Roman"/>
      </a:majorFont>
      <a:minorFont>
        <a:latin typeface="Helvetica"/>
        <a:ea typeface="Helvetica"/>
        <a:cs typeface="Helvetica"/>
      </a:minorFont>
    </a:fontScheme>
    <a:fmtScheme name="Office-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neurofun_seminar</Template>
  <TotalTime>0</TotalTime>
  <Words>3374</Words>
  <Application>Microsoft Office PowerPoint</Application>
  <PresentationFormat>Custom</PresentationFormat>
  <Paragraphs>321</Paragraphs>
  <Slides>25</Slides>
  <Notes>14</Notes>
  <HiddenSlides>3</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Arial</vt:lpstr>
      <vt:lpstr>D-DIN</vt:lpstr>
      <vt:lpstr>Franklin Gothic Medium Cond</vt:lpstr>
      <vt:lpstr>Helvetica</vt:lpstr>
      <vt:lpstr>NexusSerif</vt:lpstr>
      <vt:lpstr>Roboto Light</vt:lpstr>
      <vt:lpstr>Roboto Medium</vt:lpstr>
      <vt:lpstr>Segoe UI</vt:lpstr>
      <vt:lpstr>Segoe UI </vt:lpstr>
      <vt:lpstr>Times New Roman</vt:lpstr>
      <vt:lpstr>Times Roman</vt:lpstr>
      <vt:lpstr>neurofun_seminar</vt:lpstr>
      <vt:lpstr>PowerPoint Presentation</vt:lpstr>
      <vt:lpstr>Inhalt</vt:lpstr>
      <vt:lpstr>Wiederholung: Aufbau der Retina</vt:lpstr>
      <vt:lpstr>Wiederholung: rezeptive Felder</vt:lpstr>
      <vt:lpstr>Wiederholung: rezeptive Felder</vt:lpstr>
      <vt:lpstr>Wiederholung: rezeptive Felder</vt:lpstr>
      <vt:lpstr>Wiederholung: Ganglienzellen</vt:lpstr>
      <vt:lpstr>Wiederholung: Photorezeptoren</vt:lpstr>
      <vt:lpstr>Farbsehen</vt:lpstr>
      <vt:lpstr>Farbsehen   Überprüfung der trichromatischen Theorie</vt:lpstr>
      <vt:lpstr>Farbsehen - Gegenfarbetheorie</vt:lpstr>
      <vt:lpstr>Farbsehen - „unmögliche“ Farben</vt:lpstr>
      <vt:lpstr>Farbsehen - „unmögliche“ Farben</vt:lpstr>
      <vt:lpstr>Wiederholung Kortikale Verarbeitung von visuellen Informationen</vt:lpstr>
      <vt:lpstr>Wiederholung Kortikale Verarbeitung von visuellen Informationen</vt:lpstr>
      <vt:lpstr>Wiederholung Kortikale Verarbeitung von visuellen Informationen</vt:lpstr>
      <vt:lpstr>Scale Errors Offer Evidence for a Perception-Action Dissociation Early in Life</vt:lpstr>
      <vt:lpstr>Klinische Syndrome zur Untersuchung des Sehens</vt:lpstr>
      <vt:lpstr>Gruppenarbeit</vt:lpstr>
      <vt:lpstr>Gruppenarbeit</vt:lpstr>
      <vt:lpstr>Gruppenarbeit - Aufgabe 1</vt:lpstr>
      <vt:lpstr>Gruppenarbeit - Aufgabe 2</vt:lpstr>
      <vt:lpstr>Nächste Woche</vt:lpstr>
      <vt:lpstr>Literatur</vt:lpstr>
      <vt:lpstr>Abbildungen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Julius Welzel</dc:creator>
  <cp:lastModifiedBy>Julius Welzel</cp:lastModifiedBy>
  <cp:revision>3</cp:revision>
  <dcterms:modified xsi:type="dcterms:W3CDTF">2022-05-03T07:16:39Z</dcterms:modified>
</cp:coreProperties>
</file>